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3" r:id="rId6"/>
    <p:sldId id="264" r:id="rId7"/>
    <p:sldId id="265" r:id="rId8"/>
    <p:sldId id="266" r:id="rId9"/>
    <p:sldId id="267" r:id="rId10"/>
    <p:sldId id="268" r:id="rId11"/>
    <p:sldId id="269" r:id="rId12"/>
    <p:sldId id="258" r:id="rId13"/>
    <p:sldId id="272" r:id="rId14"/>
    <p:sldId id="293" r:id="rId15"/>
    <p:sldId id="275" r:id="rId16"/>
    <p:sldId id="276" r:id="rId17"/>
    <p:sldId id="278" r:id="rId18"/>
    <p:sldId id="279" r:id="rId19"/>
    <p:sldId id="259" r:id="rId20"/>
    <p:sldId id="283" r:id="rId21"/>
    <p:sldId id="285" r:id="rId22"/>
    <p:sldId id="286" r:id="rId23"/>
    <p:sldId id="287" r:id="rId24"/>
    <p:sldId id="288" r:id="rId25"/>
    <p:sldId id="290" r:id="rId26"/>
    <p:sldId id="291" r:id="rId27"/>
    <p:sldId id="29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9" autoAdjust="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DA03CFF3-92F0-4DC1-A654-8B93B88DC949}" type="datetimeFigureOut">
              <a:rPr lang="en-US" smtClean="0"/>
              <a:t>1/13/2017</a:t>
            </a:fld>
            <a:endParaRPr lang="en-US"/>
          </a:p>
        </p:txBody>
      </p:sp>
      <p:sp>
        <p:nvSpPr>
          <p:cNvPr id="8" name="Slide Number Placeholder 7"/>
          <p:cNvSpPr>
            <a:spLocks noGrp="1"/>
          </p:cNvSpPr>
          <p:nvPr>
            <p:ph type="sldNum" sz="quarter" idx="11"/>
          </p:nvPr>
        </p:nvSpPr>
        <p:spPr/>
        <p:txBody>
          <a:bodyPr/>
          <a:lstStyle/>
          <a:p>
            <a:fld id="{089C8890-BBF2-4D28-AB6F-B9EC4F984B7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3CFF3-92F0-4DC1-A654-8B93B88DC94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C8890-BBF2-4D28-AB6F-B9EC4F984B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03CFF3-92F0-4DC1-A654-8B93B88DC94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C8890-BBF2-4D28-AB6F-B9EC4F984B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3CFF3-92F0-4DC1-A654-8B93B88DC94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C8890-BBF2-4D28-AB6F-B9EC4F984B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03CFF3-92F0-4DC1-A654-8B93B88DC949}"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9C8890-BBF2-4D28-AB6F-B9EC4F984B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03CFF3-92F0-4DC1-A654-8B93B88DC949}"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C8890-BBF2-4D28-AB6F-B9EC4F984B72}" type="slidenum">
              <a:rPr lang="en-US" smtClean="0"/>
              <a:t>‹#›</a:t>
            </a:fld>
            <a:endParaRPr lang="en-US"/>
          </a:p>
        </p:txBody>
      </p:sp>
      <p:sp>
        <p:nvSpPr>
          <p:cNvPr id="9" name="Title 8"/>
          <p:cNvSpPr>
            <a:spLocks noGrp="1"/>
          </p:cNvSpPr>
          <p:nvPr>
            <p:ph type="title"/>
          </p:nvPr>
        </p:nvSpPr>
        <p:spPr>
          <a:xfrm>
            <a:off x="914400" y="1544715"/>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A03CFF3-92F0-4DC1-A654-8B93B88DC949}"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9C8890-BBF2-4D28-AB6F-B9EC4F984B72}" type="slidenum">
              <a:rPr lang="en-US" smtClean="0"/>
              <a:t>‹#›</a:t>
            </a:fld>
            <a:endParaRPr lang="en-US"/>
          </a:p>
        </p:txBody>
      </p:sp>
      <p:sp>
        <p:nvSpPr>
          <p:cNvPr id="10" name="Title 9"/>
          <p:cNvSpPr>
            <a:spLocks noGrp="1"/>
          </p:cNvSpPr>
          <p:nvPr>
            <p:ph type="title"/>
          </p:nvPr>
        </p:nvSpPr>
        <p:spPr>
          <a:xfrm>
            <a:off x="914400" y="1544715"/>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03CFF3-92F0-4DC1-A654-8B93B88DC949}"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9C8890-BBF2-4D28-AB6F-B9EC4F984B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03CFF3-92F0-4DC1-A654-8B93B88DC949}"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9C8890-BBF2-4D28-AB6F-B9EC4F984B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3CFF3-92F0-4DC1-A654-8B93B88DC949}"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C8890-BBF2-4D28-AB6F-B9EC4F984B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03CFF3-92F0-4DC1-A654-8B93B88DC949}"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9C8890-BBF2-4D28-AB6F-B9EC4F984B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03CFF3-92F0-4DC1-A654-8B93B88DC949}" type="datetimeFigureOut">
              <a:rPr lang="en-US" smtClean="0"/>
              <a:t>1/13/2017</a:t>
            </a:fld>
            <a:endParaRPr 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089C8890-BBF2-4D28-AB6F-B9EC4F984B72}" type="slidenum">
              <a:rPr lang="en-US" smtClean="0"/>
              <a:t>‹#›</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1"/>
            <a:ext cx="7315200" cy="1447800"/>
          </a:xfrm>
        </p:spPr>
        <p:txBody>
          <a:bodyPr>
            <a:normAutofit/>
          </a:bodyPr>
          <a:lstStyle/>
          <a:p>
            <a:r>
              <a:rPr lang="en-US" sz="6600" b="1" dirty="0" smtClean="0">
                <a:latin typeface="Adobe Devanagari" pitchFamily="18" charset="0"/>
                <a:cs typeface="Adobe Devanagari" pitchFamily="18" charset="0"/>
              </a:rPr>
              <a:t>CAREER CHOICES</a:t>
            </a:r>
            <a:endParaRPr lang="en-US" sz="6600" b="1" dirty="0">
              <a:latin typeface="Adobe Devanagari" pitchFamily="18" charset="0"/>
              <a:cs typeface="Adobe Devanagari" pitchFamily="18" charset="0"/>
            </a:endParaRPr>
          </a:p>
        </p:txBody>
      </p:sp>
      <p:sp>
        <p:nvSpPr>
          <p:cNvPr id="3" name="Subtitle 2"/>
          <p:cNvSpPr>
            <a:spLocks noGrp="1"/>
          </p:cNvSpPr>
          <p:nvPr>
            <p:ph type="subTitle" idx="1"/>
          </p:nvPr>
        </p:nvSpPr>
        <p:spPr>
          <a:xfrm>
            <a:off x="1333500" y="5281613"/>
            <a:ext cx="6400800" cy="1752600"/>
          </a:xfrm>
        </p:spPr>
        <p:txBody>
          <a:bodyPr>
            <a:normAutofit/>
          </a:bodyPr>
          <a:lstStyle/>
          <a:p>
            <a:r>
              <a:rPr lang="en-US" sz="2400" b="1" dirty="0" smtClean="0">
                <a:solidFill>
                  <a:schemeClr val="tx1"/>
                </a:solidFill>
              </a:rPr>
              <a:t>By: Jesus Hernandez</a:t>
            </a:r>
          </a:p>
          <a:p>
            <a:r>
              <a:rPr lang="en-US" sz="2400" b="1" dirty="0" smtClean="0">
                <a:solidFill>
                  <a:schemeClr val="tx1"/>
                </a:solidFill>
              </a:rPr>
              <a:t>Period: 1</a:t>
            </a:r>
          </a:p>
          <a:p>
            <a:r>
              <a:rPr lang="en-US" sz="2400" b="1" dirty="0" smtClean="0">
                <a:solidFill>
                  <a:schemeClr val="tx1"/>
                </a:solidFill>
              </a:rPr>
              <a:t>12/10/16</a:t>
            </a:r>
            <a:endParaRPr lang="en-US" sz="2400" b="1" dirty="0">
              <a:solidFill>
                <a:schemeClr val="tx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6172200" cy="368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145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71600"/>
            <a:ext cx="7315200" cy="1154097"/>
          </a:xfrm>
        </p:spPr>
        <p:txBody>
          <a:bodyPr>
            <a:noAutofit/>
          </a:bodyPr>
          <a:lstStyle/>
          <a:p>
            <a:r>
              <a:rPr lang="en-US" sz="2800" b="1" dirty="0">
                <a:solidFill>
                  <a:schemeClr val="tx1"/>
                </a:solidFill>
              </a:rPr>
              <a:t>#</a:t>
            </a:r>
            <a:r>
              <a:rPr lang="en-US" sz="2800" b="1" dirty="0" smtClean="0">
                <a:solidFill>
                  <a:schemeClr val="tx1"/>
                </a:solidFill>
              </a:rPr>
              <a:t>10</a:t>
            </a:r>
            <a:r>
              <a:rPr lang="en-US" sz="2800" dirty="0" smtClean="0"/>
              <a:t>How many years </a:t>
            </a:r>
            <a:r>
              <a:rPr lang="en-US" sz="2800" dirty="0"/>
              <a:t>of education, training, and </a:t>
            </a:r>
            <a:r>
              <a:rPr lang="en-US" sz="2800" dirty="0" smtClean="0"/>
              <a:t>skills are </a:t>
            </a:r>
            <a:r>
              <a:rPr lang="en-US" sz="2800" dirty="0"/>
              <a:t>required to fulfill the requirements for </a:t>
            </a:r>
            <a:r>
              <a:rPr lang="en-US" sz="2800" dirty="0" smtClean="0"/>
              <a:t>this profession? Why is this career is expected </a:t>
            </a:r>
            <a:r>
              <a:rPr lang="en-US" sz="2800" dirty="0"/>
              <a:t>to expand in numbers, or decline over the next few </a:t>
            </a:r>
            <a:r>
              <a:rPr lang="en-US" sz="2800" dirty="0" smtClean="0"/>
              <a:t>years?</a:t>
            </a:r>
            <a:endParaRPr lang="en-US" sz="2800" dirty="0"/>
          </a:p>
        </p:txBody>
      </p:sp>
      <p:sp>
        <p:nvSpPr>
          <p:cNvPr id="3" name="Content Placeholder 2"/>
          <p:cNvSpPr>
            <a:spLocks noGrp="1"/>
          </p:cNvSpPr>
          <p:nvPr>
            <p:ph idx="1"/>
          </p:nvPr>
        </p:nvSpPr>
        <p:spPr>
          <a:xfrm>
            <a:off x="914400" y="2743200"/>
            <a:ext cx="7315200" cy="3844327"/>
          </a:xfrm>
        </p:spPr>
        <p:txBody>
          <a:bodyPr>
            <a:normAutofit/>
          </a:bodyPr>
          <a:lstStyle/>
          <a:p>
            <a:r>
              <a:rPr lang="en-US" dirty="0"/>
              <a:t>Education</a:t>
            </a:r>
            <a:r>
              <a:rPr lang="en-US" dirty="0" smtClean="0"/>
              <a:t>: Human </a:t>
            </a:r>
            <a:r>
              <a:rPr lang="en-US" dirty="0"/>
              <a:t>resources managers usually need a bachelor’s degree. There are bachelor’s degree programs in human resources. Alternatively, candidates may complete a bachelor’s degree in another field, such as finance, business management, education, or information technology</a:t>
            </a:r>
            <a:r>
              <a:rPr lang="en-US" dirty="0" smtClean="0"/>
              <a:t>.</a:t>
            </a:r>
          </a:p>
          <a:p>
            <a:pPr lvl="1"/>
            <a:r>
              <a:rPr lang="en-US" sz="2000" dirty="0" smtClean="0"/>
              <a:t>4-5 years</a:t>
            </a:r>
          </a:p>
          <a:p>
            <a:r>
              <a:rPr lang="en-US" dirty="0" smtClean="0"/>
              <a:t>Training: Have work experience in similar occupation</a:t>
            </a:r>
          </a:p>
          <a:p>
            <a:r>
              <a:rPr lang="en-US" dirty="0" smtClean="0"/>
              <a:t>Skills: Interpersonal, leadership, organization, and speaking </a:t>
            </a:r>
            <a:endParaRPr lang="en-US" dirty="0"/>
          </a:p>
        </p:txBody>
      </p:sp>
    </p:spTree>
    <p:extLst>
      <p:ext uri="{BB962C8B-B14F-4D97-AF65-F5344CB8AC3E}">
        <p14:creationId xmlns:p14="http://schemas.microsoft.com/office/powerpoint/2010/main" val="17847097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5400"/>
            <a:ext cx="7315200" cy="1154097"/>
          </a:xfrm>
        </p:spPr>
        <p:txBody>
          <a:bodyPr>
            <a:noAutofit/>
          </a:bodyPr>
          <a:lstStyle/>
          <a:p>
            <a:r>
              <a:rPr lang="en-US" sz="2400" b="1" dirty="0" smtClean="0">
                <a:solidFill>
                  <a:schemeClr val="tx1"/>
                </a:solidFill>
              </a:rPr>
              <a:t>#11</a:t>
            </a:r>
            <a:r>
              <a:rPr lang="en-US" sz="2400" dirty="0" smtClean="0"/>
              <a:t>Analyze this career and analyze why it’s </a:t>
            </a:r>
            <a:r>
              <a:rPr lang="en-US" sz="2400" dirty="0"/>
              <a:t>paid the way </a:t>
            </a:r>
            <a:r>
              <a:rPr lang="en-US" sz="2400" dirty="0" smtClean="0"/>
              <a:t>it is?  </a:t>
            </a:r>
            <a:r>
              <a:rPr lang="en-US" sz="2400" dirty="0"/>
              <a:t>Why is the pay scale average where it is?  (high/low)  Does this average pay make it worth it for you to pursue this job when you look at training, </a:t>
            </a:r>
            <a:r>
              <a:rPr lang="en-US" sz="2400" dirty="0" smtClean="0"/>
              <a:t>education, </a:t>
            </a:r>
            <a:r>
              <a:rPr lang="en-US" sz="2400" dirty="0" err="1" smtClean="0"/>
              <a:t>etc</a:t>
            </a:r>
            <a:r>
              <a:rPr lang="en-US" sz="2400" dirty="0"/>
              <a:t>?</a:t>
            </a:r>
          </a:p>
        </p:txBody>
      </p:sp>
      <p:sp>
        <p:nvSpPr>
          <p:cNvPr id="3" name="Content Placeholder 2"/>
          <p:cNvSpPr>
            <a:spLocks noGrp="1"/>
          </p:cNvSpPr>
          <p:nvPr>
            <p:ph idx="1"/>
          </p:nvPr>
        </p:nvSpPr>
        <p:spPr>
          <a:xfrm>
            <a:off x="914400" y="2590800"/>
            <a:ext cx="7315200" cy="3718560"/>
          </a:xfrm>
        </p:spPr>
        <p:txBody>
          <a:bodyPr/>
          <a:lstStyle/>
          <a:p>
            <a:r>
              <a:rPr lang="en-US" dirty="0"/>
              <a:t>$82,983-$</a:t>
            </a:r>
            <a:r>
              <a:rPr lang="en-US" dirty="0" smtClean="0"/>
              <a:t>107,307 </a:t>
            </a:r>
          </a:p>
          <a:p>
            <a:r>
              <a:rPr lang="en-US" dirty="0" smtClean="0"/>
              <a:t>Average: $94,850</a:t>
            </a:r>
          </a:p>
          <a:p>
            <a:r>
              <a:rPr lang="en-US" dirty="0" smtClean="0"/>
              <a:t>I would say having this job gives you a higher salary than average</a:t>
            </a:r>
          </a:p>
          <a:p>
            <a:r>
              <a:rPr lang="en-US" dirty="0" smtClean="0"/>
              <a:t>This job requires you to make good decisions, have interpersonal skills, leadership, organization, and speaking skills.</a:t>
            </a:r>
          </a:p>
          <a:p>
            <a:r>
              <a:rPr lang="en-US" dirty="0" smtClean="0"/>
              <a:t>The average pay does make it worth it, pursuing this job requires 4-5 years in school to get this job</a:t>
            </a:r>
          </a:p>
        </p:txBody>
      </p:sp>
    </p:spTree>
    <p:extLst>
      <p:ext uri="{BB962C8B-B14F-4D97-AF65-F5344CB8AC3E}">
        <p14:creationId xmlns:p14="http://schemas.microsoft.com/office/powerpoint/2010/main" val="2916519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5200" cy="1154097"/>
          </a:xfrm>
        </p:spPr>
        <p:txBody>
          <a:bodyPr/>
          <a:lstStyle/>
          <a:p>
            <a:r>
              <a:rPr lang="en-US" dirty="0" smtClean="0"/>
              <a:t>Career #2</a:t>
            </a:r>
            <a:endParaRPr lang="en-US" dirty="0"/>
          </a:p>
        </p:txBody>
      </p:sp>
      <p:sp>
        <p:nvSpPr>
          <p:cNvPr id="3" name="Content Placeholder 2"/>
          <p:cNvSpPr>
            <a:spLocks noGrp="1"/>
          </p:cNvSpPr>
          <p:nvPr>
            <p:ph idx="1"/>
          </p:nvPr>
        </p:nvSpPr>
        <p:spPr>
          <a:xfrm>
            <a:off x="914400" y="1202036"/>
            <a:ext cx="7315200" cy="3539527"/>
          </a:xfrm>
        </p:spPr>
        <p:txBody>
          <a:bodyPr/>
          <a:lstStyle/>
          <a:p>
            <a:r>
              <a:rPr lang="en-US" sz="2400" b="1" i="1" dirty="0" smtClean="0"/>
              <a:t>Sales Manager</a:t>
            </a:r>
            <a:r>
              <a:rPr lang="en-US" sz="2400" dirty="0" smtClean="0"/>
              <a:t>: Set sales goals, analyze data, and develop training programs for organizations sales representatives</a:t>
            </a:r>
            <a:r>
              <a:rPr lang="en-US" dirty="0" smtClean="0"/>
              <a: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44196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029200" y="2607439"/>
            <a:ext cx="3505200" cy="3170099"/>
          </a:xfrm>
          <a:prstGeom prst="rect">
            <a:avLst/>
          </a:prstGeom>
          <a:noFill/>
        </p:spPr>
        <p:txBody>
          <a:bodyPr wrap="square" rtlCol="0">
            <a:spAutoFit/>
          </a:bodyPr>
          <a:lstStyle/>
          <a:p>
            <a:r>
              <a:rPr lang="en-US" sz="2000" b="1" dirty="0"/>
              <a:t>#1</a:t>
            </a:r>
            <a:r>
              <a:rPr lang="en-US" sz="2000" dirty="0">
                <a:solidFill>
                  <a:schemeClr val="tx2"/>
                </a:solidFill>
              </a:rPr>
              <a:t>.Is there a union connected to this career?  How long has it been there and what has it been able to accomplish?  Has it had any problems in recent memory</a:t>
            </a:r>
            <a:r>
              <a:rPr lang="en-US" sz="2000" dirty="0" smtClean="0">
                <a:solidFill>
                  <a:schemeClr val="tx2"/>
                </a:solidFill>
              </a:rPr>
              <a:t>?</a:t>
            </a:r>
          </a:p>
          <a:p>
            <a:pPr marL="285750" indent="-285750">
              <a:buFont typeface="Arial" panose="020B0604020202020204" pitchFamily="34" charset="0"/>
              <a:buChar char="•"/>
            </a:pPr>
            <a:r>
              <a:rPr lang="en-US" sz="2000" dirty="0" smtClean="0"/>
              <a:t>There is not a union connected to this career</a:t>
            </a:r>
          </a:p>
          <a:p>
            <a:pPr marL="285750" indent="-285750">
              <a:buFont typeface="Arial" panose="020B0604020202020204" pitchFamily="34" charset="0"/>
              <a:buChar char="•"/>
            </a:pPr>
            <a:r>
              <a:rPr lang="en-US" sz="2000" dirty="0" smtClean="0"/>
              <a:t>Many people believe there should be one</a:t>
            </a:r>
            <a:endParaRPr lang="en-US" sz="2000" dirty="0"/>
          </a:p>
        </p:txBody>
      </p:sp>
    </p:spTree>
    <p:extLst>
      <p:ext uri="{BB962C8B-B14F-4D97-AF65-F5344CB8AC3E}">
        <p14:creationId xmlns:p14="http://schemas.microsoft.com/office/powerpoint/2010/main" val="3899848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noAutofit/>
          </a:bodyPr>
          <a:lstStyle/>
          <a:p>
            <a:r>
              <a:rPr lang="en-US" sz="2800" b="1" dirty="0">
                <a:solidFill>
                  <a:schemeClr val="tx1"/>
                </a:solidFill>
              </a:rPr>
              <a:t>#2</a:t>
            </a:r>
            <a:r>
              <a:rPr lang="en-US" sz="2800" dirty="0"/>
              <a:t>.What is the outlook for this career over the next several years? </a:t>
            </a:r>
            <a:r>
              <a:rPr lang="en-US" sz="2800" b="1" dirty="0">
                <a:solidFill>
                  <a:schemeClr val="tx1"/>
                </a:solidFill>
              </a:rPr>
              <a:t>#3</a:t>
            </a:r>
            <a:r>
              <a:rPr lang="en-US" sz="2800" dirty="0"/>
              <a:t>.What types of goods or services would this career produce and at what cost to you?</a:t>
            </a:r>
          </a:p>
        </p:txBody>
      </p:sp>
      <p:sp>
        <p:nvSpPr>
          <p:cNvPr id="3" name="Content Placeholder 2"/>
          <p:cNvSpPr>
            <a:spLocks noGrp="1"/>
          </p:cNvSpPr>
          <p:nvPr>
            <p:ph idx="1"/>
          </p:nvPr>
        </p:nvSpPr>
        <p:spPr>
          <a:xfrm>
            <a:off x="914400" y="2133601"/>
            <a:ext cx="7315200" cy="4175760"/>
          </a:xfrm>
        </p:spPr>
        <p:txBody>
          <a:bodyPr/>
          <a:lstStyle/>
          <a:p>
            <a:r>
              <a:rPr lang="en-US" dirty="0"/>
              <a:t>Employment of sales managers is projected to grow 5 percent from 2014 to </a:t>
            </a:r>
            <a:r>
              <a:rPr lang="en-US" dirty="0" smtClean="0"/>
              <a:t>2024</a:t>
            </a:r>
          </a:p>
          <a:p>
            <a:r>
              <a:rPr lang="en-US" dirty="0" smtClean="0"/>
              <a:t>Employment 2014: 376,300</a:t>
            </a:r>
          </a:p>
          <a:p>
            <a:r>
              <a:rPr lang="en-US" dirty="0" smtClean="0"/>
              <a:t>Employment 2024: 395,300</a:t>
            </a:r>
          </a:p>
          <a:p>
            <a:r>
              <a:rPr lang="en-US" dirty="0"/>
              <a:t>Service: Sales managers direct organizations' sales teams. They set sales goals, analyze data, and develop training programs for organizations’ sales representatives</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335280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6360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noAutofit/>
          </a:bodyPr>
          <a:lstStyle/>
          <a:p>
            <a:r>
              <a:rPr lang="en-US" sz="2400" b="1" dirty="0" smtClean="0">
                <a:solidFill>
                  <a:schemeClr val="tx1"/>
                </a:solidFill>
              </a:rPr>
              <a:t>#4 </a:t>
            </a:r>
            <a:r>
              <a:rPr lang="en-US" sz="2400" dirty="0" smtClean="0"/>
              <a:t>is there a chance that this career could be outsourced or moved to a different location that may leave you laid off or having to relocate.</a:t>
            </a:r>
            <a:r>
              <a:rPr lang="en-US" sz="2400" b="1" dirty="0" smtClean="0">
                <a:solidFill>
                  <a:schemeClr val="tx1"/>
                </a:solidFill>
              </a:rPr>
              <a:t>#5</a:t>
            </a:r>
            <a:r>
              <a:rPr lang="en-US" sz="2400" dirty="0" smtClean="0"/>
              <a:t>.Is </a:t>
            </a:r>
            <a:r>
              <a:rPr lang="en-US" sz="2400" dirty="0"/>
              <a:t>there a chance that technology could someday take this career and render you no longer needed?</a:t>
            </a:r>
          </a:p>
        </p:txBody>
      </p:sp>
      <p:sp>
        <p:nvSpPr>
          <p:cNvPr id="3" name="Content Placeholder 2"/>
          <p:cNvSpPr>
            <a:spLocks noGrp="1"/>
          </p:cNvSpPr>
          <p:nvPr>
            <p:ph idx="1"/>
          </p:nvPr>
        </p:nvSpPr>
        <p:spPr>
          <a:xfrm>
            <a:off x="762000" y="2209800"/>
            <a:ext cx="7315200" cy="3566160"/>
          </a:xfrm>
        </p:spPr>
        <p:txBody>
          <a:bodyPr>
            <a:normAutofit/>
          </a:bodyPr>
          <a:lstStyle/>
          <a:p>
            <a:r>
              <a:rPr lang="en-US" sz="2400" dirty="0" smtClean="0"/>
              <a:t>No, technology will not take over this career because it requires human skills that a computer does not have.</a:t>
            </a:r>
          </a:p>
          <a:p>
            <a:r>
              <a:rPr lang="en-US" sz="2400" dirty="0" smtClean="0"/>
              <a:t>There is a lot of traveling involved with this career but there is enough jobs that you can find another one instead of keeping it and having to relocate</a:t>
            </a:r>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53001"/>
            <a:ext cx="48006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984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1154097"/>
          </a:xfrm>
        </p:spPr>
        <p:txBody>
          <a:bodyPr>
            <a:noAutofit/>
          </a:bodyPr>
          <a:lstStyle/>
          <a:p>
            <a:r>
              <a:rPr lang="en-US" sz="3200" b="1" dirty="0">
                <a:solidFill>
                  <a:schemeClr val="tx1"/>
                </a:solidFill>
              </a:rPr>
              <a:t>#6</a:t>
            </a:r>
            <a:r>
              <a:rPr lang="en-US" sz="3200" dirty="0"/>
              <a:t>.Is there a lot of competition in this career? </a:t>
            </a:r>
            <a:r>
              <a:rPr lang="en-US" sz="3200" b="1" dirty="0">
                <a:solidFill>
                  <a:schemeClr val="tx1"/>
                </a:solidFill>
              </a:rPr>
              <a:t>#7</a:t>
            </a:r>
            <a:r>
              <a:rPr lang="en-US" sz="3200" dirty="0"/>
              <a:t>.What is the average wage for someone in this career?  Is there a chance of advancement?</a:t>
            </a:r>
          </a:p>
        </p:txBody>
      </p:sp>
      <p:sp>
        <p:nvSpPr>
          <p:cNvPr id="3" name="Content Placeholder 2"/>
          <p:cNvSpPr>
            <a:spLocks noGrp="1"/>
          </p:cNvSpPr>
          <p:nvPr>
            <p:ph idx="1"/>
          </p:nvPr>
        </p:nvSpPr>
        <p:spPr>
          <a:xfrm>
            <a:off x="914400" y="2438401"/>
            <a:ext cx="7315200" cy="3870960"/>
          </a:xfrm>
        </p:spPr>
        <p:txBody>
          <a:bodyPr>
            <a:normAutofit/>
          </a:bodyPr>
          <a:lstStyle/>
          <a:p>
            <a:r>
              <a:rPr lang="en-US" sz="2400" dirty="0"/>
              <a:t>Strong competition is expected because other managers and highly experienced professionals often seek these </a:t>
            </a:r>
            <a:r>
              <a:rPr lang="en-US" sz="2400" dirty="0" smtClean="0"/>
              <a:t>jobs</a:t>
            </a:r>
          </a:p>
          <a:p>
            <a:r>
              <a:rPr lang="en-US" sz="2400" dirty="0"/>
              <a:t>The median annual wage for sales managers was $113,860 in May 2015</a:t>
            </a:r>
            <a:r>
              <a:rPr lang="en-US" sz="2400" dirty="0" smtClean="0"/>
              <a:t>.</a:t>
            </a:r>
          </a:p>
          <a:p>
            <a:r>
              <a:rPr lang="en-US" sz="2400" dirty="0" smtClean="0"/>
              <a:t>There is a chance of advancement which helps you be that earn more and be at that top percent of workers who are paid more than average</a:t>
            </a:r>
            <a:endParaRPr lang="en-US" sz="2400" dirty="0"/>
          </a:p>
        </p:txBody>
      </p:sp>
    </p:spTree>
    <p:extLst>
      <p:ext uri="{BB962C8B-B14F-4D97-AF65-F5344CB8AC3E}">
        <p14:creationId xmlns:p14="http://schemas.microsoft.com/office/powerpoint/2010/main" val="420834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315200" cy="1154097"/>
          </a:xfrm>
        </p:spPr>
        <p:txBody>
          <a:bodyPr>
            <a:normAutofit fontScale="90000"/>
          </a:bodyPr>
          <a:lstStyle/>
          <a:p>
            <a:r>
              <a:rPr lang="en-US" b="1" dirty="0">
                <a:solidFill>
                  <a:schemeClr val="tx1"/>
                </a:solidFill>
              </a:rPr>
              <a:t>#8</a:t>
            </a:r>
            <a:r>
              <a:rPr lang="en-US" dirty="0"/>
              <a:t>.What training/education is required for this career?</a:t>
            </a:r>
          </a:p>
        </p:txBody>
      </p:sp>
      <p:sp>
        <p:nvSpPr>
          <p:cNvPr id="3" name="Content Placeholder 2"/>
          <p:cNvSpPr>
            <a:spLocks noGrp="1"/>
          </p:cNvSpPr>
          <p:nvPr>
            <p:ph idx="1"/>
          </p:nvPr>
        </p:nvSpPr>
        <p:spPr>
          <a:xfrm>
            <a:off x="914400" y="1676401"/>
            <a:ext cx="7315200" cy="4632960"/>
          </a:xfrm>
        </p:spPr>
        <p:txBody>
          <a:bodyPr>
            <a:noAutofit/>
          </a:bodyPr>
          <a:lstStyle/>
          <a:p>
            <a:r>
              <a:rPr lang="en-US" dirty="0"/>
              <a:t>Most sales managers have a bachelor’s degree, although some have a master’s degree. </a:t>
            </a:r>
            <a:endParaRPr lang="en-US" dirty="0" smtClean="0"/>
          </a:p>
          <a:p>
            <a:r>
              <a:rPr lang="en-US" dirty="0" smtClean="0"/>
              <a:t>Have 1 or more years of work experience in sales</a:t>
            </a:r>
          </a:p>
          <a:p>
            <a:r>
              <a:rPr lang="en-US" dirty="0" smtClean="0"/>
              <a:t>Educational </a:t>
            </a:r>
            <a:r>
              <a:rPr lang="en-US" dirty="0"/>
              <a:t>requirements are less strict for job candidates who have significant work </a:t>
            </a:r>
            <a:r>
              <a:rPr lang="en-US" dirty="0" smtClean="0"/>
              <a:t>experience such as the following:</a:t>
            </a:r>
          </a:p>
          <a:p>
            <a:pPr lvl="1"/>
            <a:r>
              <a:rPr lang="en-US" sz="2000" dirty="0" smtClean="0"/>
              <a:t>Courses </a:t>
            </a:r>
            <a:r>
              <a:rPr lang="en-US" sz="2000" dirty="0"/>
              <a:t>in business </a:t>
            </a:r>
            <a:r>
              <a:rPr lang="en-US" sz="2000" dirty="0" smtClean="0"/>
              <a:t>law</a:t>
            </a:r>
          </a:p>
          <a:p>
            <a:pPr lvl="1"/>
            <a:r>
              <a:rPr lang="en-US" sz="2000" dirty="0" smtClean="0"/>
              <a:t>management</a:t>
            </a:r>
          </a:p>
          <a:p>
            <a:pPr lvl="1"/>
            <a:r>
              <a:rPr lang="en-US" sz="2000" dirty="0" smtClean="0"/>
              <a:t>Economics</a:t>
            </a:r>
          </a:p>
          <a:p>
            <a:pPr lvl="1"/>
            <a:r>
              <a:rPr lang="en-US" sz="2000" dirty="0" smtClean="0"/>
              <a:t>Accounting</a:t>
            </a:r>
          </a:p>
          <a:p>
            <a:pPr lvl="1"/>
            <a:r>
              <a:rPr lang="en-US" sz="2000" dirty="0" smtClean="0"/>
              <a:t>Finance</a:t>
            </a:r>
          </a:p>
          <a:p>
            <a:pPr lvl="1"/>
            <a:r>
              <a:rPr lang="en-US" sz="2000" dirty="0" smtClean="0"/>
              <a:t>Mathematics</a:t>
            </a:r>
          </a:p>
          <a:p>
            <a:pPr lvl="1"/>
            <a:r>
              <a:rPr lang="en-US" sz="2000" dirty="0" smtClean="0"/>
              <a:t> marketing</a:t>
            </a:r>
          </a:p>
          <a:p>
            <a:pPr lvl="1"/>
            <a:r>
              <a:rPr lang="en-US" sz="2000" dirty="0" smtClean="0"/>
              <a:t> statistics </a:t>
            </a:r>
          </a:p>
        </p:txBody>
      </p:sp>
      <p:sp>
        <p:nvSpPr>
          <p:cNvPr id="4" name="TextBox 3"/>
          <p:cNvSpPr txBox="1"/>
          <p:nvPr/>
        </p:nvSpPr>
        <p:spPr>
          <a:xfrm>
            <a:off x="4419600" y="4118988"/>
            <a:ext cx="4343400" cy="1815882"/>
          </a:xfrm>
          <a:prstGeom prst="rect">
            <a:avLst/>
          </a:prstGeom>
          <a:noFill/>
        </p:spPr>
        <p:txBody>
          <a:bodyPr wrap="square" rtlCol="0">
            <a:spAutoFit/>
          </a:bodyPr>
          <a:lstStyle/>
          <a:p>
            <a:r>
              <a:rPr lang="en-US" sz="2800" b="1" dirty="0"/>
              <a:t>#9</a:t>
            </a:r>
            <a:r>
              <a:rPr lang="en-US" sz="2800" dirty="0">
                <a:solidFill>
                  <a:schemeClr val="tx2"/>
                </a:solidFill>
              </a:rPr>
              <a:t>.Gain/losses made by the unions or </a:t>
            </a:r>
            <a:r>
              <a:rPr lang="en-US" sz="2800" dirty="0" smtClean="0">
                <a:solidFill>
                  <a:schemeClr val="tx2"/>
                </a:solidFill>
              </a:rPr>
              <a:t>associations</a:t>
            </a:r>
          </a:p>
          <a:p>
            <a:r>
              <a:rPr lang="en-US" sz="2800" dirty="0" smtClean="0"/>
              <a:t>There is not a union involved with this career</a:t>
            </a:r>
          </a:p>
        </p:txBody>
      </p:sp>
    </p:spTree>
    <p:extLst>
      <p:ext uri="{BB962C8B-B14F-4D97-AF65-F5344CB8AC3E}">
        <p14:creationId xmlns:p14="http://schemas.microsoft.com/office/powerpoint/2010/main" val="12518544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15200" cy="1154097"/>
          </a:xfrm>
        </p:spPr>
        <p:txBody>
          <a:bodyPr>
            <a:noAutofit/>
          </a:bodyPr>
          <a:lstStyle/>
          <a:p>
            <a:r>
              <a:rPr lang="en-US" sz="2400" b="1" dirty="0">
                <a:solidFill>
                  <a:schemeClr val="tx1"/>
                </a:solidFill>
              </a:rPr>
              <a:t>#10</a:t>
            </a:r>
            <a:r>
              <a:rPr lang="en-US" sz="2400" dirty="0"/>
              <a:t>How many years of education, training, and skills are required to fulfill the requirements for this profession? Why is this career is expected to expand in numbers, or decline over the next few years?</a:t>
            </a:r>
          </a:p>
        </p:txBody>
      </p:sp>
      <p:sp>
        <p:nvSpPr>
          <p:cNvPr id="3" name="Content Placeholder 2"/>
          <p:cNvSpPr>
            <a:spLocks noGrp="1"/>
          </p:cNvSpPr>
          <p:nvPr>
            <p:ph idx="1"/>
          </p:nvPr>
        </p:nvSpPr>
        <p:spPr>
          <a:xfrm>
            <a:off x="914400" y="2286001"/>
            <a:ext cx="7315200" cy="4023360"/>
          </a:xfrm>
        </p:spPr>
        <p:txBody>
          <a:bodyPr>
            <a:normAutofit/>
          </a:bodyPr>
          <a:lstStyle/>
          <a:p>
            <a:r>
              <a:rPr lang="en-US" dirty="0" smtClean="0"/>
              <a:t>4-5 years for master’s or bachelor’s degree</a:t>
            </a:r>
          </a:p>
          <a:p>
            <a:r>
              <a:rPr lang="en-US" dirty="0" smtClean="0"/>
              <a:t>1-5 years in experience of sales</a:t>
            </a:r>
          </a:p>
          <a:p>
            <a:r>
              <a:rPr lang="en-US" dirty="0" smtClean="0"/>
              <a:t>Skills needed: Analytical, communication, customer-service, and leadership</a:t>
            </a:r>
          </a:p>
          <a:p>
            <a:r>
              <a:rPr lang="en-US" dirty="0" smtClean="0"/>
              <a:t>Being a sales manager may either expand or decline depending </a:t>
            </a:r>
            <a:r>
              <a:rPr lang="en-US" dirty="0"/>
              <a:t>on where your </a:t>
            </a:r>
            <a:r>
              <a:rPr lang="en-US" dirty="0" smtClean="0"/>
              <a:t>work.</a:t>
            </a:r>
          </a:p>
          <a:p>
            <a:pPr lvl="1"/>
            <a:r>
              <a:rPr lang="en-US" sz="2000" dirty="0" smtClean="0"/>
              <a:t>In </a:t>
            </a:r>
            <a:r>
              <a:rPr lang="en-US" sz="2000" dirty="0"/>
              <a:t>small organizations, the number of sales manager positions often is limited, so advancement for sales workers usually comes slowly. In large organizations, promotion may occur more quickly.</a:t>
            </a:r>
            <a:endParaRPr lang="en-US" sz="2000" dirty="0" smtClean="0"/>
          </a:p>
          <a:p>
            <a:endParaRPr lang="en-US" dirty="0"/>
          </a:p>
        </p:txBody>
      </p:sp>
    </p:spTree>
    <p:extLst>
      <p:ext uri="{BB962C8B-B14F-4D97-AF65-F5344CB8AC3E}">
        <p14:creationId xmlns:p14="http://schemas.microsoft.com/office/powerpoint/2010/main" val="4033610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noAutofit/>
          </a:bodyPr>
          <a:lstStyle/>
          <a:p>
            <a:r>
              <a:rPr lang="en-US" sz="2400" b="1" dirty="0">
                <a:solidFill>
                  <a:schemeClr val="tx1"/>
                </a:solidFill>
              </a:rPr>
              <a:t>#11</a:t>
            </a:r>
            <a:r>
              <a:rPr lang="en-US" sz="2400" dirty="0"/>
              <a:t>Analyze this career and analyze why it’s paid the way it is?  Why is the pay scale average where it is?  (high/low)  Does this average pay make it worth it for you to pursue this job when you look at training, </a:t>
            </a:r>
            <a:r>
              <a:rPr lang="en-US" sz="2400" dirty="0" smtClean="0"/>
              <a:t>education, </a:t>
            </a:r>
            <a:r>
              <a:rPr lang="en-US" sz="2400" dirty="0" err="1" smtClean="0"/>
              <a:t>etc</a:t>
            </a:r>
            <a:r>
              <a:rPr lang="en-US" sz="2400" dirty="0"/>
              <a:t>?</a:t>
            </a:r>
          </a:p>
        </p:txBody>
      </p:sp>
      <p:sp>
        <p:nvSpPr>
          <p:cNvPr id="3" name="Content Placeholder 2"/>
          <p:cNvSpPr>
            <a:spLocks noGrp="1"/>
          </p:cNvSpPr>
          <p:nvPr>
            <p:ph idx="1"/>
          </p:nvPr>
        </p:nvSpPr>
        <p:spPr>
          <a:xfrm>
            <a:off x="914400" y="2209801"/>
            <a:ext cx="7315200" cy="4099560"/>
          </a:xfrm>
        </p:spPr>
        <p:txBody>
          <a:bodyPr/>
          <a:lstStyle/>
          <a:p>
            <a:r>
              <a:rPr lang="en-US" dirty="0" smtClean="0"/>
              <a:t>The </a:t>
            </a:r>
            <a:r>
              <a:rPr lang="en-US" dirty="0"/>
              <a:t>median annual wage for sales managers was $113,860 in May 2015</a:t>
            </a:r>
            <a:r>
              <a:rPr lang="en-US" dirty="0" smtClean="0"/>
              <a:t>.</a:t>
            </a:r>
          </a:p>
          <a:p>
            <a:r>
              <a:rPr lang="en-US" dirty="0" smtClean="0"/>
              <a:t>Just the average wage is high, the reason why I think the pay is high is because sales managers will help make a business increase or decrease sales</a:t>
            </a:r>
          </a:p>
          <a:p>
            <a:r>
              <a:rPr lang="en-US" dirty="0" smtClean="0"/>
              <a:t>They are a huge part of a business that does a lot for them therefore they are paid for what they deserve</a:t>
            </a:r>
          </a:p>
          <a:p>
            <a:r>
              <a:rPr lang="en-US" dirty="0"/>
              <a:t>Most sales managers work full time. They often must work additional hours including some evenings and weekends</a:t>
            </a:r>
            <a:r>
              <a:rPr lang="en-US" dirty="0" smtClean="0"/>
              <a:t>.\</a:t>
            </a:r>
          </a:p>
          <a:p>
            <a:r>
              <a:rPr lang="en-US" dirty="0" smtClean="0"/>
              <a:t>This job is worth pursuing when I look at education, training, etc..</a:t>
            </a:r>
            <a:endParaRPr lang="en-US" dirty="0"/>
          </a:p>
        </p:txBody>
      </p:sp>
    </p:spTree>
    <p:extLst>
      <p:ext uri="{BB962C8B-B14F-4D97-AF65-F5344CB8AC3E}">
        <p14:creationId xmlns:p14="http://schemas.microsoft.com/office/powerpoint/2010/main" val="1802112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1154097"/>
          </a:xfrm>
        </p:spPr>
        <p:txBody>
          <a:bodyPr/>
          <a:lstStyle/>
          <a:p>
            <a:r>
              <a:rPr lang="en-US" dirty="0" smtClean="0"/>
              <a:t>Career #3</a:t>
            </a:r>
            <a:endParaRPr lang="en-US" dirty="0"/>
          </a:p>
        </p:txBody>
      </p:sp>
      <p:sp>
        <p:nvSpPr>
          <p:cNvPr id="3" name="Content Placeholder 2"/>
          <p:cNvSpPr>
            <a:spLocks noGrp="1"/>
          </p:cNvSpPr>
          <p:nvPr>
            <p:ph idx="1"/>
          </p:nvPr>
        </p:nvSpPr>
        <p:spPr>
          <a:xfrm>
            <a:off x="838200" y="1506836"/>
            <a:ext cx="7315200" cy="3539527"/>
          </a:xfrm>
        </p:spPr>
        <p:txBody>
          <a:bodyPr>
            <a:normAutofit/>
          </a:bodyPr>
          <a:lstStyle/>
          <a:p>
            <a:r>
              <a:rPr lang="en-US" sz="2400" b="1" i="1" dirty="0" smtClean="0"/>
              <a:t>Top Executive</a:t>
            </a:r>
            <a:r>
              <a:rPr lang="en-US" sz="2400" dirty="0" smtClean="0"/>
              <a:t>: Are the highest level of management at an organization and often work closely with other executives and managers</a:t>
            </a:r>
            <a:endParaRPr lang="en-US" sz="2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509" y="3276600"/>
            <a:ext cx="41148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72545" y="3048000"/>
            <a:ext cx="3276600" cy="3416320"/>
          </a:xfrm>
          <a:prstGeom prst="rect">
            <a:avLst/>
          </a:prstGeom>
          <a:noFill/>
        </p:spPr>
        <p:txBody>
          <a:bodyPr wrap="square" rtlCol="0">
            <a:spAutoFit/>
          </a:bodyPr>
          <a:lstStyle/>
          <a:p>
            <a:r>
              <a:rPr lang="en-US" b="1" dirty="0"/>
              <a:t>#1</a:t>
            </a:r>
            <a:r>
              <a:rPr lang="en-US" dirty="0">
                <a:solidFill>
                  <a:schemeClr val="tx2"/>
                </a:solidFill>
              </a:rPr>
              <a:t>.Is there a union connected to this career?  How long has it been there and what has it been able to accomplish?  Has it had any problems in recent memory</a:t>
            </a:r>
            <a:r>
              <a:rPr lang="en-US" dirty="0" smtClean="0">
                <a:solidFill>
                  <a:schemeClr val="tx2"/>
                </a:solidFill>
              </a:rPr>
              <a:t>?</a:t>
            </a:r>
          </a:p>
          <a:p>
            <a:pPr marL="285750" indent="-285750">
              <a:buFont typeface="Arial" panose="020B0604020202020204" pitchFamily="34" charset="0"/>
              <a:buChar char="•"/>
            </a:pPr>
            <a:r>
              <a:rPr lang="en-US" dirty="0" smtClean="0"/>
              <a:t>There is not a union connected to this career</a:t>
            </a:r>
          </a:p>
          <a:p>
            <a:pPr marL="285750" indent="-285750">
              <a:buFont typeface="Arial" panose="020B0604020202020204" pitchFamily="34" charset="0"/>
              <a:buChar char="•"/>
            </a:pPr>
            <a:r>
              <a:rPr lang="en-US" dirty="0" smtClean="0"/>
              <a:t>Top executives don’t need to be in one since they already get many benefits and don’t have any issues</a:t>
            </a:r>
            <a:endParaRPr lang="en-US" dirty="0"/>
          </a:p>
        </p:txBody>
      </p:sp>
    </p:spTree>
    <p:extLst>
      <p:ext uri="{BB962C8B-B14F-4D97-AF65-F5344CB8AC3E}">
        <p14:creationId xmlns:p14="http://schemas.microsoft.com/office/powerpoint/2010/main" val="2196313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lstStyle/>
          <a:p>
            <a:r>
              <a:rPr lang="en-US" dirty="0" smtClean="0"/>
              <a:t>Career #1</a:t>
            </a:r>
            <a:endParaRPr lang="en-US" dirty="0"/>
          </a:p>
        </p:txBody>
      </p:sp>
      <p:sp>
        <p:nvSpPr>
          <p:cNvPr id="3" name="Content Placeholder 2"/>
          <p:cNvSpPr>
            <a:spLocks noGrp="1"/>
          </p:cNvSpPr>
          <p:nvPr>
            <p:ph idx="1"/>
          </p:nvPr>
        </p:nvSpPr>
        <p:spPr>
          <a:xfrm>
            <a:off x="838200" y="1524000"/>
            <a:ext cx="7315200" cy="3539527"/>
          </a:xfrm>
        </p:spPr>
        <p:txBody>
          <a:bodyPr>
            <a:normAutofit/>
          </a:bodyPr>
          <a:lstStyle/>
          <a:p>
            <a:r>
              <a:rPr lang="en-US" sz="2400" b="1" i="1" dirty="0" smtClean="0"/>
              <a:t>Human resource manager</a:t>
            </a:r>
            <a:r>
              <a:rPr lang="en-US" sz="2400" dirty="0" smtClean="0"/>
              <a:t>: Oversee an organization’s recruitment, interview, selection, and hiring processes.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515374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862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noAutofit/>
          </a:bodyPr>
          <a:lstStyle/>
          <a:p>
            <a:r>
              <a:rPr lang="en-US" sz="2800" b="1" dirty="0">
                <a:solidFill>
                  <a:schemeClr val="tx1"/>
                </a:solidFill>
              </a:rPr>
              <a:t>#2</a:t>
            </a:r>
            <a:r>
              <a:rPr lang="en-US" sz="2800" dirty="0"/>
              <a:t>.What is the outlook for this career over the next several years? </a:t>
            </a:r>
            <a:r>
              <a:rPr lang="en-US" sz="2800" b="1" dirty="0">
                <a:solidFill>
                  <a:schemeClr val="tx1"/>
                </a:solidFill>
              </a:rPr>
              <a:t>#3</a:t>
            </a:r>
            <a:r>
              <a:rPr lang="en-US" sz="2800" dirty="0"/>
              <a:t>.What types of goods or services would this career produce and at what cost to you?</a:t>
            </a:r>
          </a:p>
        </p:txBody>
      </p:sp>
      <p:sp>
        <p:nvSpPr>
          <p:cNvPr id="3" name="Content Placeholder 2"/>
          <p:cNvSpPr>
            <a:spLocks noGrp="1"/>
          </p:cNvSpPr>
          <p:nvPr>
            <p:ph idx="1"/>
          </p:nvPr>
        </p:nvSpPr>
        <p:spPr>
          <a:xfrm>
            <a:off x="914400" y="2057400"/>
            <a:ext cx="7315200" cy="4251961"/>
          </a:xfrm>
        </p:spPr>
        <p:txBody>
          <a:bodyPr>
            <a:normAutofit/>
          </a:bodyPr>
          <a:lstStyle/>
          <a:p>
            <a:r>
              <a:rPr lang="en-US" dirty="0"/>
              <a:t>Employment of top executives is projected to grow 6 percent from 2014 to 2024, about as fast as the average for all occupations</a:t>
            </a:r>
            <a:r>
              <a:rPr lang="en-US" dirty="0" smtClean="0"/>
              <a:t>.</a:t>
            </a:r>
          </a:p>
          <a:p>
            <a:r>
              <a:rPr lang="en-US" dirty="0" smtClean="0"/>
              <a:t>Employment 2014: 2,525,900</a:t>
            </a:r>
          </a:p>
          <a:p>
            <a:r>
              <a:rPr lang="en-US" dirty="0" smtClean="0"/>
              <a:t>Employment 2024: 2,672,500</a:t>
            </a:r>
          </a:p>
          <a:p>
            <a:r>
              <a:rPr lang="en-US" dirty="0"/>
              <a:t>Top executives devise strategies and policies to ensure that an organization meets its goals. They plan, direct, and coordinate operational activities of companies and organizations</a:t>
            </a:r>
            <a:r>
              <a:rPr lang="en-US" dirty="0" smtClean="0"/>
              <a:t>.</a:t>
            </a:r>
          </a:p>
          <a:p>
            <a:r>
              <a:rPr lang="en-US" dirty="0" smtClean="0"/>
              <a:t>Private sector: Chief executive officers, chief operating officers, or general and operations managers</a:t>
            </a:r>
          </a:p>
          <a:p>
            <a:r>
              <a:rPr lang="en-US" dirty="0" smtClean="0"/>
              <a:t>Public sector: Mayors, governors, city managers, etc.</a:t>
            </a:r>
            <a:endParaRPr lang="en-US" dirty="0"/>
          </a:p>
        </p:txBody>
      </p:sp>
    </p:spTree>
    <p:extLst>
      <p:ext uri="{BB962C8B-B14F-4D97-AF65-F5344CB8AC3E}">
        <p14:creationId xmlns:p14="http://schemas.microsoft.com/office/powerpoint/2010/main" val="1677725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7315200" cy="1154097"/>
          </a:xfrm>
        </p:spPr>
        <p:txBody>
          <a:bodyPr>
            <a:normAutofit fontScale="90000"/>
          </a:bodyPr>
          <a:lstStyle/>
          <a:p>
            <a:r>
              <a:rPr lang="en-US" sz="3200" b="1" dirty="0">
                <a:solidFill>
                  <a:schemeClr val="tx1"/>
                </a:solidFill>
              </a:rPr>
              <a:t>#4</a:t>
            </a:r>
            <a:r>
              <a:rPr lang="en-US" sz="3200" dirty="0"/>
              <a:t>.Is there a chance that this career could be outsourced or moved to a different location that may leave you laid off or having to relocate?</a:t>
            </a:r>
          </a:p>
        </p:txBody>
      </p:sp>
      <p:sp>
        <p:nvSpPr>
          <p:cNvPr id="3" name="Content Placeholder 2"/>
          <p:cNvSpPr>
            <a:spLocks noGrp="1"/>
          </p:cNvSpPr>
          <p:nvPr>
            <p:ph idx="1"/>
          </p:nvPr>
        </p:nvSpPr>
        <p:spPr>
          <a:xfrm>
            <a:off x="914400" y="2438400"/>
            <a:ext cx="7315200" cy="4251960"/>
          </a:xfrm>
        </p:spPr>
        <p:txBody>
          <a:bodyPr>
            <a:normAutofit/>
          </a:bodyPr>
          <a:lstStyle/>
          <a:p>
            <a:r>
              <a:rPr lang="en-US" dirty="0" smtClean="0"/>
              <a:t>If you are a top executive anywhere, this is an important job and if the business/company needs you to relocate then it’s a must. </a:t>
            </a:r>
          </a:p>
          <a:p>
            <a:r>
              <a:rPr lang="en-US" dirty="0" smtClean="0"/>
              <a:t>If you are not willing to relocate with your business then you will probably be laid off until you find another job</a:t>
            </a:r>
          </a:p>
          <a:p>
            <a:r>
              <a:rPr lang="en-US" dirty="0" smtClean="0"/>
              <a:t>Top executives travel a lot and this career may be outsourced if you decide to chose this career.</a:t>
            </a:r>
          </a:p>
          <a:p>
            <a:r>
              <a:rPr lang="en-US" dirty="0" smtClean="0"/>
              <a:t>Being a top executive is an important job which means you’re the boss of many but you also have to do your job, your business might need you to move so they might give you more money if you agree to</a:t>
            </a:r>
            <a:endParaRPr lang="en-US" dirty="0"/>
          </a:p>
        </p:txBody>
      </p:sp>
    </p:spTree>
    <p:extLst>
      <p:ext uri="{BB962C8B-B14F-4D97-AF65-F5344CB8AC3E}">
        <p14:creationId xmlns:p14="http://schemas.microsoft.com/office/powerpoint/2010/main" val="4229785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1154097"/>
          </a:xfrm>
        </p:spPr>
        <p:txBody>
          <a:bodyPr>
            <a:noAutofit/>
          </a:bodyPr>
          <a:lstStyle/>
          <a:p>
            <a:r>
              <a:rPr lang="en-US" sz="3200" b="1" dirty="0">
                <a:solidFill>
                  <a:schemeClr val="tx1"/>
                </a:solidFill>
              </a:rPr>
              <a:t>#5</a:t>
            </a:r>
            <a:r>
              <a:rPr lang="en-US" sz="3200" dirty="0"/>
              <a:t>.Is there a chance that technology could someday take this career and render you no longer needed?</a:t>
            </a:r>
          </a:p>
        </p:txBody>
      </p:sp>
      <p:sp>
        <p:nvSpPr>
          <p:cNvPr id="3" name="Content Placeholder 2"/>
          <p:cNvSpPr>
            <a:spLocks noGrp="1"/>
          </p:cNvSpPr>
          <p:nvPr>
            <p:ph idx="1"/>
          </p:nvPr>
        </p:nvSpPr>
        <p:spPr>
          <a:xfrm>
            <a:off x="914400" y="2133601"/>
            <a:ext cx="7315200" cy="4175760"/>
          </a:xfrm>
        </p:spPr>
        <p:txBody>
          <a:bodyPr/>
          <a:lstStyle/>
          <a:p>
            <a:r>
              <a:rPr lang="en-US" dirty="0" smtClean="0"/>
              <a:t>This is not the type of career that will be taken over by technology.</a:t>
            </a:r>
          </a:p>
          <a:p>
            <a:r>
              <a:rPr lang="en-US" dirty="0" smtClean="0"/>
              <a:t>Top Executive are at the top of everyone and technology will not be able to do the same things that he or she does</a:t>
            </a:r>
          </a:p>
          <a:p>
            <a:r>
              <a:rPr lang="en-US" dirty="0" smtClean="0"/>
              <a:t>Technology is not ready to take these types of jobs, it is not that advanced yet</a:t>
            </a:r>
          </a:p>
          <a:p>
            <a:pPr marL="4572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95800"/>
            <a:ext cx="4267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071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315200" cy="1154097"/>
          </a:xfrm>
        </p:spPr>
        <p:txBody>
          <a:bodyPr>
            <a:noAutofit/>
          </a:bodyPr>
          <a:lstStyle/>
          <a:p>
            <a:r>
              <a:rPr lang="en-US" sz="2800" b="1" dirty="0">
                <a:solidFill>
                  <a:schemeClr val="tx1"/>
                </a:solidFill>
              </a:rPr>
              <a:t>#6</a:t>
            </a:r>
            <a:r>
              <a:rPr lang="en-US" sz="2800" dirty="0"/>
              <a:t>.Is there a lot of competition in this career? </a:t>
            </a:r>
            <a:r>
              <a:rPr lang="en-US" sz="2800" b="1" dirty="0">
                <a:solidFill>
                  <a:schemeClr val="tx1"/>
                </a:solidFill>
              </a:rPr>
              <a:t>#7</a:t>
            </a:r>
            <a:r>
              <a:rPr lang="en-US" sz="2800" dirty="0"/>
              <a:t>.What is the average wage for someone in this career?  Is there a chance of advancement?</a:t>
            </a:r>
          </a:p>
        </p:txBody>
      </p:sp>
      <p:sp>
        <p:nvSpPr>
          <p:cNvPr id="3" name="Content Placeholder 2"/>
          <p:cNvSpPr>
            <a:spLocks noGrp="1"/>
          </p:cNvSpPr>
          <p:nvPr>
            <p:ph idx="1"/>
          </p:nvPr>
        </p:nvSpPr>
        <p:spPr>
          <a:xfrm>
            <a:off x="914400" y="2209800"/>
            <a:ext cx="7315200" cy="3870960"/>
          </a:xfrm>
        </p:spPr>
        <p:txBody>
          <a:bodyPr/>
          <a:lstStyle/>
          <a:p>
            <a:r>
              <a:rPr lang="en-US" dirty="0"/>
              <a:t>Top executives are expected to face very strong competition for jobs. The high pay and prestige associated with these positions attract many qualified applicants</a:t>
            </a:r>
            <a:r>
              <a:rPr lang="en-US" dirty="0" smtClean="0"/>
              <a:t>.</a:t>
            </a:r>
          </a:p>
          <a:p>
            <a:r>
              <a:rPr lang="en-US" dirty="0" smtClean="0"/>
              <a:t>Average wage: $175,110</a:t>
            </a:r>
          </a:p>
          <a:p>
            <a:r>
              <a:rPr lang="en-US" dirty="0" smtClean="0"/>
              <a:t>There is a chance of advancement, it all depends on where and who your work for</a:t>
            </a:r>
          </a:p>
          <a:p>
            <a:r>
              <a:rPr lang="en-US" dirty="0"/>
              <a:t>For example, a top manager in a large corporation can earn significantly more than the mayor of a small town.</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3657600" cy="1821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467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1154097"/>
          </a:xfrm>
        </p:spPr>
        <p:txBody>
          <a:bodyPr>
            <a:normAutofit fontScale="90000"/>
          </a:bodyPr>
          <a:lstStyle/>
          <a:p>
            <a:r>
              <a:rPr lang="en-US" b="1" dirty="0">
                <a:solidFill>
                  <a:schemeClr val="tx1"/>
                </a:solidFill>
              </a:rPr>
              <a:t>#8</a:t>
            </a:r>
            <a:r>
              <a:rPr lang="en-US" dirty="0"/>
              <a:t>.What training/education is required for this career?</a:t>
            </a:r>
          </a:p>
        </p:txBody>
      </p:sp>
      <p:sp>
        <p:nvSpPr>
          <p:cNvPr id="3" name="Content Placeholder 2"/>
          <p:cNvSpPr>
            <a:spLocks noGrp="1"/>
          </p:cNvSpPr>
          <p:nvPr>
            <p:ph idx="1"/>
          </p:nvPr>
        </p:nvSpPr>
        <p:spPr>
          <a:xfrm>
            <a:off x="914400" y="1828800"/>
            <a:ext cx="7315200" cy="3539527"/>
          </a:xfrm>
        </p:spPr>
        <p:txBody>
          <a:bodyPr/>
          <a:lstStyle/>
          <a:p>
            <a:r>
              <a:rPr lang="en-US" dirty="0"/>
              <a:t>Many top executives have a bachelor’s or master’s degree in business administration or in an area related to their field of work. </a:t>
            </a:r>
            <a:endParaRPr lang="en-US" dirty="0" smtClean="0"/>
          </a:p>
          <a:p>
            <a:r>
              <a:rPr lang="en-US" dirty="0" smtClean="0"/>
              <a:t>Top </a:t>
            </a:r>
            <a:r>
              <a:rPr lang="en-US" dirty="0"/>
              <a:t>executives in the public sector often have a degree in business administration, public administration, law, or the liberal arts. </a:t>
            </a:r>
            <a:endParaRPr lang="en-US" dirty="0" smtClean="0"/>
          </a:p>
          <a:p>
            <a:r>
              <a:rPr lang="en-US" dirty="0" smtClean="0"/>
              <a:t>Top </a:t>
            </a:r>
            <a:r>
              <a:rPr lang="en-US" dirty="0"/>
              <a:t>executives of large corporations often have a master’s degree in business </a:t>
            </a:r>
            <a:r>
              <a:rPr lang="en-US" dirty="0" smtClean="0"/>
              <a:t>administration</a:t>
            </a:r>
          </a:p>
          <a:p>
            <a:r>
              <a:rPr lang="en-US" dirty="0" smtClean="0"/>
              <a:t>Have work experience in a similar occupation</a:t>
            </a:r>
          </a:p>
          <a:p>
            <a:endParaRPr lang="en-US" dirty="0"/>
          </a:p>
        </p:txBody>
      </p:sp>
      <p:sp>
        <p:nvSpPr>
          <p:cNvPr id="4" name="TextBox 3"/>
          <p:cNvSpPr txBox="1"/>
          <p:nvPr/>
        </p:nvSpPr>
        <p:spPr>
          <a:xfrm>
            <a:off x="914400" y="5257800"/>
            <a:ext cx="6781800" cy="1200329"/>
          </a:xfrm>
          <a:prstGeom prst="rect">
            <a:avLst/>
          </a:prstGeom>
          <a:noFill/>
        </p:spPr>
        <p:txBody>
          <a:bodyPr wrap="square" rtlCol="0">
            <a:spAutoFit/>
          </a:bodyPr>
          <a:lstStyle/>
          <a:p>
            <a:r>
              <a:rPr lang="en-US" sz="2400" dirty="0"/>
              <a:t>#</a:t>
            </a:r>
            <a:r>
              <a:rPr lang="en-US" sz="2400" b="1" dirty="0"/>
              <a:t>9</a:t>
            </a:r>
            <a:r>
              <a:rPr lang="en-US" sz="2400" dirty="0">
                <a:solidFill>
                  <a:schemeClr val="tx2"/>
                </a:solidFill>
              </a:rPr>
              <a:t>.Gain/losses made by the unions or </a:t>
            </a:r>
            <a:r>
              <a:rPr lang="en-US" sz="2400" dirty="0" smtClean="0">
                <a:solidFill>
                  <a:schemeClr val="tx2"/>
                </a:solidFill>
              </a:rPr>
              <a:t>associations</a:t>
            </a:r>
          </a:p>
          <a:p>
            <a:pPr marL="342900" indent="-342900">
              <a:buFont typeface="Arial" panose="020B0604020202020204" pitchFamily="34" charset="0"/>
              <a:buChar char="•"/>
            </a:pPr>
            <a:r>
              <a:rPr lang="en-US" sz="2400" dirty="0" smtClean="0"/>
              <a:t>Top executives are not involved in unions</a:t>
            </a:r>
            <a:endParaRPr lang="en-US" sz="2400" dirty="0"/>
          </a:p>
        </p:txBody>
      </p:sp>
    </p:spTree>
    <p:extLst>
      <p:ext uri="{BB962C8B-B14F-4D97-AF65-F5344CB8AC3E}">
        <p14:creationId xmlns:p14="http://schemas.microsoft.com/office/powerpoint/2010/main" val="1916808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noAutofit/>
          </a:bodyPr>
          <a:lstStyle/>
          <a:p>
            <a:r>
              <a:rPr lang="en-US" sz="2400" b="1" dirty="0">
                <a:solidFill>
                  <a:schemeClr val="tx1"/>
                </a:solidFill>
              </a:rPr>
              <a:t>#10</a:t>
            </a:r>
            <a:r>
              <a:rPr lang="en-US" sz="2400" dirty="0"/>
              <a:t>How many years of education, training, and skills are required to fulfill the requirements for this profession? Why is this career is expected to expand in numbers, or decline over the next few years?</a:t>
            </a:r>
          </a:p>
        </p:txBody>
      </p:sp>
      <p:sp>
        <p:nvSpPr>
          <p:cNvPr id="3" name="Content Placeholder 2"/>
          <p:cNvSpPr>
            <a:spLocks noGrp="1"/>
          </p:cNvSpPr>
          <p:nvPr>
            <p:ph idx="1"/>
          </p:nvPr>
        </p:nvSpPr>
        <p:spPr>
          <a:xfrm>
            <a:off x="838200" y="2362200"/>
            <a:ext cx="7315200" cy="4114800"/>
          </a:xfrm>
        </p:spPr>
        <p:txBody>
          <a:bodyPr>
            <a:normAutofit/>
          </a:bodyPr>
          <a:lstStyle/>
          <a:p>
            <a:r>
              <a:rPr lang="en-US" dirty="0" smtClean="0"/>
              <a:t>4-5 years to get either your master’s or bachelor’s degree</a:t>
            </a:r>
          </a:p>
          <a:p>
            <a:r>
              <a:rPr lang="en-US" dirty="0" smtClean="0"/>
              <a:t>Have work experience in a similar occupation so you know what you are doing</a:t>
            </a:r>
          </a:p>
          <a:p>
            <a:r>
              <a:rPr lang="en-US" dirty="0" smtClean="0"/>
              <a:t>Skills: communication, decision making, leadership, management, problem-solving, and time management skills</a:t>
            </a:r>
          </a:p>
          <a:p>
            <a:r>
              <a:rPr lang="en-US" dirty="0" smtClean="0"/>
              <a:t>This career is expected </a:t>
            </a:r>
            <a:r>
              <a:rPr lang="en-US" dirty="0"/>
              <a:t>to </a:t>
            </a:r>
            <a:r>
              <a:rPr lang="en-US" dirty="0" smtClean="0"/>
              <a:t>grow if there is new organizations and expansion of existing ones, which makes the need for Top </a:t>
            </a:r>
            <a:r>
              <a:rPr lang="en-US" dirty="0"/>
              <a:t>executives </a:t>
            </a:r>
            <a:r>
              <a:rPr lang="en-US" dirty="0" smtClean="0"/>
              <a:t>higher because they are </a:t>
            </a:r>
            <a:r>
              <a:rPr lang="en-US" dirty="0"/>
              <a:t>essential for running companies and organizations and their work is central to the success of a company.</a:t>
            </a:r>
          </a:p>
          <a:p>
            <a:endParaRPr lang="en-US" dirty="0"/>
          </a:p>
        </p:txBody>
      </p:sp>
    </p:spTree>
    <p:extLst>
      <p:ext uri="{BB962C8B-B14F-4D97-AF65-F5344CB8AC3E}">
        <p14:creationId xmlns:p14="http://schemas.microsoft.com/office/powerpoint/2010/main" val="1415574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noAutofit/>
          </a:bodyPr>
          <a:lstStyle/>
          <a:p>
            <a:r>
              <a:rPr lang="en-US" sz="2400" b="1" dirty="0">
                <a:solidFill>
                  <a:schemeClr val="tx1"/>
                </a:solidFill>
              </a:rPr>
              <a:t>#11</a:t>
            </a:r>
            <a:r>
              <a:rPr lang="en-US" sz="2400" dirty="0"/>
              <a:t>Analyze this career and analyze why it’s paid the way it is?  Why is the pay scale average where it is?  (high/low)  Does this average pay make it worth it for you to pursue this job when you look at training, education, </a:t>
            </a:r>
            <a:r>
              <a:rPr lang="en-US" sz="2400" dirty="0" smtClean="0"/>
              <a:t>etc.?</a:t>
            </a:r>
            <a:endParaRPr lang="en-US" sz="2400" dirty="0"/>
          </a:p>
        </p:txBody>
      </p:sp>
      <p:sp>
        <p:nvSpPr>
          <p:cNvPr id="3" name="Content Placeholder 2"/>
          <p:cNvSpPr>
            <a:spLocks noGrp="1"/>
          </p:cNvSpPr>
          <p:nvPr>
            <p:ph idx="1"/>
          </p:nvPr>
        </p:nvSpPr>
        <p:spPr>
          <a:xfrm>
            <a:off x="914400" y="2286000"/>
            <a:ext cx="7315200" cy="3996727"/>
          </a:xfrm>
        </p:spPr>
        <p:txBody>
          <a:bodyPr/>
          <a:lstStyle/>
          <a:p>
            <a:r>
              <a:rPr lang="en-US" dirty="0" smtClean="0"/>
              <a:t>Median wage: 175,110</a:t>
            </a:r>
          </a:p>
          <a:p>
            <a:r>
              <a:rPr lang="en-US" dirty="0" smtClean="0"/>
              <a:t>They are paid a lot because they are the most important part of a business, it helps its business reach its goals which makes a business successful</a:t>
            </a:r>
          </a:p>
          <a:p>
            <a:r>
              <a:rPr lang="en-US" dirty="0" smtClean="0"/>
              <a:t>The average pay makes it worth pursuing this job</a:t>
            </a:r>
          </a:p>
          <a:p>
            <a:r>
              <a:rPr lang="en-US" dirty="0" smtClean="0"/>
              <a:t>When I look at training and experience you should have to be a top executive it does not seem a lot to me and I think this is a good career to pursue.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800600"/>
            <a:ext cx="3124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0968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1001697"/>
          </a:xfrm>
        </p:spPr>
        <p:txBody>
          <a:bodyPr/>
          <a:lstStyle/>
          <a:p>
            <a:pPr algn="ctr"/>
            <a:r>
              <a:rPr lang="en-US" dirty="0" smtClean="0"/>
              <a:t>WORK CITED</a:t>
            </a:r>
            <a:endParaRPr lang="en-US" dirty="0"/>
          </a:p>
        </p:txBody>
      </p:sp>
      <p:sp>
        <p:nvSpPr>
          <p:cNvPr id="3" name="Content Placeholder 2"/>
          <p:cNvSpPr>
            <a:spLocks noGrp="1"/>
          </p:cNvSpPr>
          <p:nvPr>
            <p:ph idx="1"/>
          </p:nvPr>
        </p:nvSpPr>
        <p:spPr>
          <a:xfrm>
            <a:off x="685800" y="1447801"/>
            <a:ext cx="7848600" cy="4861560"/>
          </a:xfrm>
        </p:spPr>
        <p:txBody>
          <a:bodyPr/>
          <a:lstStyle/>
          <a:p>
            <a:r>
              <a:rPr lang="en-US" dirty="0"/>
              <a:t>"Home : Occupational Outlook Handbook: : U.S. Bureau of Labor Statistics." U.S. Bureau of Labor Statistics. U.S. Bureau of Labor Statistics, </a:t>
            </a:r>
            <a:r>
              <a:rPr lang="en-US" dirty="0" err="1"/>
              <a:t>n.d.</a:t>
            </a:r>
            <a:r>
              <a:rPr lang="en-US" dirty="0"/>
              <a:t> Web. 27 Dec. 2016</a:t>
            </a:r>
            <a:r>
              <a:rPr lang="en-US" dirty="0" smtClean="0"/>
              <a:t>.</a:t>
            </a:r>
          </a:p>
          <a:p>
            <a:r>
              <a:rPr lang="en-US" dirty="0"/>
              <a:t>Mayhew, Ruth. "What Challenges Do Unions Pose for Human Resource Management?" Business &amp; Entrepreneurship - Azcentral.com. </a:t>
            </a:r>
            <a:r>
              <a:rPr lang="en-US" dirty="0" err="1"/>
              <a:t>N.p</a:t>
            </a:r>
            <a:r>
              <a:rPr lang="en-US" dirty="0"/>
              <a:t>., </a:t>
            </a:r>
            <a:r>
              <a:rPr lang="en-US" dirty="0" err="1"/>
              <a:t>n.d.</a:t>
            </a:r>
            <a:r>
              <a:rPr lang="en-US" dirty="0"/>
              <a:t> Web. 27 Dec. 2016</a:t>
            </a:r>
            <a:r>
              <a:rPr lang="en-US" dirty="0" smtClean="0"/>
              <a:t>.</a:t>
            </a:r>
          </a:p>
          <a:p>
            <a:r>
              <a:rPr lang="en-US" dirty="0"/>
              <a:t>Rowe, Randi Hicks. "What Challenges Do Unions Pose for Human Resource Management?" What Challenges Do Unions Pose for Human Resource Management? | Chron.com. </a:t>
            </a:r>
            <a:r>
              <a:rPr lang="en-US" dirty="0" err="1"/>
              <a:t>N.p</a:t>
            </a:r>
            <a:r>
              <a:rPr lang="en-US" dirty="0"/>
              <a:t>., </a:t>
            </a:r>
            <a:r>
              <a:rPr lang="en-US" dirty="0" err="1"/>
              <a:t>n.d.</a:t>
            </a:r>
            <a:r>
              <a:rPr lang="en-US" dirty="0"/>
              <a:t> Web. 27 Dec. 2016.</a:t>
            </a:r>
          </a:p>
        </p:txBody>
      </p:sp>
    </p:spTree>
    <p:extLst>
      <p:ext uri="{BB962C8B-B14F-4D97-AF65-F5344CB8AC3E}">
        <p14:creationId xmlns:p14="http://schemas.microsoft.com/office/powerpoint/2010/main" val="3685345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315200" cy="1154097"/>
          </a:xfrm>
        </p:spPr>
        <p:txBody>
          <a:bodyPr>
            <a:noAutofit/>
          </a:bodyPr>
          <a:lstStyle/>
          <a:p>
            <a:r>
              <a:rPr lang="en-US" sz="2800" b="1" dirty="0" smtClean="0">
                <a:solidFill>
                  <a:schemeClr val="tx1"/>
                </a:solidFill>
              </a:rPr>
              <a:t>#1.</a:t>
            </a:r>
            <a:r>
              <a:rPr lang="en-US" sz="2800" dirty="0" smtClean="0"/>
              <a:t>Is </a:t>
            </a:r>
            <a:r>
              <a:rPr lang="en-US" sz="2800" dirty="0"/>
              <a:t>there a union connected to this </a:t>
            </a:r>
            <a:r>
              <a:rPr lang="en-US" sz="2800" dirty="0" smtClean="0"/>
              <a:t>career? What </a:t>
            </a:r>
            <a:r>
              <a:rPr lang="en-US" sz="2800" dirty="0"/>
              <a:t>has it been able to accomplish?  Has it had any problems in recent memory?</a:t>
            </a:r>
          </a:p>
        </p:txBody>
      </p:sp>
      <p:sp>
        <p:nvSpPr>
          <p:cNvPr id="3" name="Content Placeholder 2"/>
          <p:cNvSpPr>
            <a:spLocks noGrp="1"/>
          </p:cNvSpPr>
          <p:nvPr>
            <p:ph idx="1"/>
          </p:nvPr>
        </p:nvSpPr>
        <p:spPr>
          <a:xfrm>
            <a:off x="762000" y="1905000"/>
            <a:ext cx="7315200" cy="4343400"/>
          </a:xfrm>
        </p:spPr>
        <p:txBody>
          <a:bodyPr>
            <a:normAutofit/>
          </a:bodyPr>
          <a:lstStyle/>
          <a:p>
            <a:r>
              <a:rPr lang="en-US" sz="2400" dirty="0" smtClean="0"/>
              <a:t>Human </a:t>
            </a:r>
            <a:r>
              <a:rPr lang="en-US" sz="2400" dirty="0"/>
              <a:t>resources managers develop policies related to hiring, compensation and benefits based upon their research and management's determination of business needs. ... When workers unionize, management must work through the union to determine policies, and, in some cases, to resolve grievances</a:t>
            </a:r>
            <a:r>
              <a:rPr lang="en-US" sz="2400" dirty="0" smtClean="0"/>
              <a:t>.</a:t>
            </a:r>
          </a:p>
          <a:p>
            <a:r>
              <a:rPr lang="en-US" sz="2400" dirty="0" smtClean="0"/>
              <a:t>Problems: Collective bargaining, payroll, labor and union organization</a:t>
            </a:r>
            <a:endParaRPr lang="en-US" sz="2400" dirty="0"/>
          </a:p>
        </p:txBody>
      </p:sp>
    </p:spTree>
    <p:extLst>
      <p:ext uri="{BB962C8B-B14F-4D97-AF65-F5344CB8AC3E}">
        <p14:creationId xmlns:p14="http://schemas.microsoft.com/office/powerpoint/2010/main" val="3695632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315200" cy="1154097"/>
          </a:xfrm>
        </p:spPr>
        <p:txBody>
          <a:bodyPr>
            <a:noAutofit/>
          </a:bodyPr>
          <a:lstStyle/>
          <a:p>
            <a:r>
              <a:rPr lang="en-US" sz="2800" b="1" dirty="0" smtClean="0">
                <a:solidFill>
                  <a:schemeClr val="tx1"/>
                </a:solidFill>
              </a:rPr>
              <a:t>#2</a:t>
            </a:r>
            <a:r>
              <a:rPr lang="en-US" sz="2800" dirty="0" smtClean="0"/>
              <a:t>.What </a:t>
            </a:r>
            <a:r>
              <a:rPr lang="en-US" sz="2800" dirty="0"/>
              <a:t>is the outlook for this career over the next several years</a:t>
            </a:r>
            <a:r>
              <a:rPr lang="en-US" sz="2800" dirty="0" smtClean="0"/>
              <a:t>? </a:t>
            </a:r>
            <a:r>
              <a:rPr lang="en-US" sz="2800" b="1" dirty="0" smtClean="0">
                <a:solidFill>
                  <a:schemeClr val="tx1"/>
                </a:solidFill>
              </a:rPr>
              <a:t>#3</a:t>
            </a:r>
            <a:r>
              <a:rPr lang="en-US" sz="2800" dirty="0" smtClean="0"/>
              <a:t>What types of goods or services would this career produce and at what cost to you?</a:t>
            </a:r>
            <a:endParaRPr lang="en-US" sz="2800" dirty="0"/>
          </a:p>
        </p:txBody>
      </p:sp>
      <p:sp>
        <p:nvSpPr>
          <p:cNvPr id="3" name="Content Placeholder 2"/>
          <p:cNvSpPr>
            <a:spLocks noGrp="1"/>
          </p:cNvSpPr>
          <p:nvPr>
            <p:ph idx="1"/>
          </p:nvPr>
        </p:nvSpPr>
        <p:spPr>
          <a:xfrm>
            <a:off x="762000" y="2286000"/>
            <a:ext cx="7315200" cy="4480560"/>
          </a:xfrm>
        </p:spPr>
        <p:txBody>
          <a:bodyPr>
            <a:normAutofit fontScale="92500" lnSpcReduction="20000"/>
          </a:bodyPr>
          <a:lstStyle/>
          <a:p>
            <a:r>
              <a:rPr lang="en-US" sz="2400" dirty="0" smtClean="0"/>
              <a:t>Projected </a:t>
            </a:r>
            <a:r>
              <a:rPr lang="en-US" sz="2400" dirty="0"/>
              <a:t>to grow 9 percent from 2014 to 2024, faster than the average for all occupations. </a:t>
            </a:r>
            <a:endParaRPr lang="en-US" sz="2400" dirty="0" smtClean="0"/>
          </a:p>
          <a:p>
            <a:r>
              <a:rPr lang="en-US" sz="2400" dirty="0" smtClean="0"/>
              <a:t>Jobs in 2014: 122,500</a:t>
            </a:r>
          </a:p>
          <a:p>
            <a:r>
              <a:rPr lang="en-US" sz="2400" dirty="0" smtClean="0"/>
              <a:t>Jobs in 2024: 133,300</a:t>
            </a:r>
          </a:p>
          <a:p>
            <a:r>
              <a:rPr lang="en-US" sz="2400" b="1" i="1" dirty="0"/>
              <a:t>Services</a:t>
            </a:r>
            <a:r>
              <a:rPr lang="en-US" sz="2400" dirty="0" smtClean="0"/>
              <a:t>: Plan </a:t>
            </a:r>
            <a:r>
              <a:rPr lang="en-US" sz="2400" dirty="0"/>
              <a:t>and coordinate an organization’s workforce to best use employees’ talents</a:t>
            </a:r>
          </a:p>
          <a:p>
            <a:r>
              <a:rPr lang="en-US" sz="2400" dirty="0"/>
              <a:t>Link an organization’s management with its employees</a:t>
            </a:r>
          </a:p>
          <a:p>
            <a:r>
              <a:rPr lang="en-US" sz="2400" dirty="0"/>
              <a:t>Plan and oversee employee benefit programs</a:t>
            </a:r>
          </a:p>
          <a:p>
            <a:r>
              <a:rPr lang="en-US" sz="2400" dirty="0"/>
              <a:t>Serve as a consultant with other managers advising them on human resource </a:t>
            </a:r>
            <a:r>
              <a:rPr lang="en-US" sz="2400" dirty="0" smtClean="0"/>
              <a:t>issues</a:t>
            </a:r>
            <a:endParaRPr lang="en-US" sz="2400" dirty="0"/>
          </a:p>
          <a:p>
            <a:r>
              <a:rPr lang="en-US" sz="2400" dirty="0"/>
              <a:t>Oversee an organization’s recruitment, interview, selection, and hiring processes</a:t>
            </a:r>
          </a:p>
          <a:p>
            <a:r>
              <a:rPr lang="en-US" sz="2400" dirty="0"/>
              <a:t>Handle staffing issues, such as mediating disputes and directing disciplinary procedures</a:t>
            </a:r>
            <a:endParaRPr lang="en-US" sz="2400" dirty="0" smtClean="0"/>
          </a:p>
          <a:p>
            <a:endParaRPr lang="en-US" dirty="0"/>
          </a:p>
        </p:txBody>
      </p:sp>
    </p:spTree>
    <p:extLst>
      <p:ext uri="{BB962C8B-B14F-4D97-AF65-F5344CB8AC3E}">
        <p14:creationId xmlns:p14="http://schemas.microsoft.com/office/powerpoint/2010/main" val="3772282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7315200" cy="1154097"/>
          </a:xfrm>
        </p:spPr>
        <p:txBody>
          <a:bodyPr>
            <a:noAutofit/>
          </a:bodyPr>
          <a:lstStyle/>
          <a:p>
            <a:r>
              <a:rPr lang="en-US" sz="2800" b="1" dirty="0" smtClean="0">
                <a:solidFill>
                  <a:schemeClr val="tx1"/>
                </a:solidFill>
              </a:rPr>
              <a:t>#4</a:t>
            </a:r>
            <a:r>
              <a:rPr lang="en-US" sz="2800" dirty="0" smtClean="0"/>
              <a:t>.Is </a:t>
            </a:r>
            <a:r>
              <a:rPr lang="en-US" sz="2800" dirty="0"/>
              <a:t>there a chance that this career could be outsourced or moved to a different location that may leave you laid off or having to relocate?</a:t>
            </a:r>
          </a:p>
        </p:txBody>
      </p:sp>
      <p:sp>
        <p:nvSpPr>
          <p:cNvPr id="3" name="Content Placeholder 2"/>
          <p:cNvSpPr>
            <a:spLocks noGrp="1"/>
          </p:cNvSpPr>
          <p:nvPr>
            <p:ph idx="1"/>
          </p:nvPr>
        </p:nvSpPr>
        <p:spPr>
          <a:xfrm>
            <a:off x="914400" y="2133600"/>
            <a:ext cx="7315200" cy="4023360"/>
          </a:xfrm>
        </p:spPr>
        <p:txBody>
          <a:bodyPr/>
          <a:lstStyle/>
          <a:p>
            <a:r>
              <a:rPr lang="en-US" dirty="0" smtClean="0"/>
              <a:t>Human </a:t>
            </a:r>
            <a:r>
              <a:rPr lang="en-US" dirty="0"/>
              <a:t>resources managers work in offices. Some managers, especially those working for organizations that have offices nationwide, must travel to visit other branches as well as to attend professional meetings or to recruit employees</a:t>
            </a:r>
            <a:r>
              <a:rPr lang="en-US" dirty="0" smtClean="0"/>
              <a:t>.</a:t>
            </a:r>
          </a:p>
          <a:p>
            <a:r>
              <a:rPr lang="en-US" dirty="0" smtClean="0"/>
              <a:t>If you know this is what you want to become, then you should know that there can be a chance that you may have to travel</a:t>
            </a:r>
          </a:p>
          <a:p>
            <a:r>
              <a:rPr lang="en-US" dirty="0" smtClean="0"/>
              <a:t>There are many jobs for this career which means you will not be laid off or have to relocate unless you really want to stay with them.</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1" y="5102802"/>
            <a:ext cx="41910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232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1154097"/>
          </a:xfrm>
        </p:spPr>
        <p:txBody>
          <a:bodyPr>
            <a:noAutofit/>
          </a:bodyPr>
          <a:lstStyle/>
          <a:p>
            <a:r>
              <a:rPr lang="en-US" sz="3200" b="1" dirty="0" smtClean="0">
                <a:solidFill>
                  <a:schemeClr val="tx1"/>
                </a:solidFill>
              </a:rPr>
              <a:t>#5</a:t>
            </a:r>
            <a:r>
              <a:rPr lang="en-US" sz="3200" dirty="0" smtClean="0"/>
              <a:t>.Is </a:t>
            </a:r>
            <a:r>
              <a:rPr lang="en-US" sz="3200" dirty="0"/>
              <a:t>there a chance that technology could someday take this career and render you no longer needed?</a:t>
            </a:r>
          </a:p>
        </p:txBody>
      </p:sp>
      <p:sp>
        <p:nvSpPr>
          <p:cNvPr id="3" name="Content Placeholder 2"/>
          <p:cNvSpPr>
            <a:spLocks noGrp="1"/>
          </p:cNvSpPr>
          <p:nvPr>
            <p:ph idx="1"/>
          </p:nvPr>
        </p:nvSpPr>
        <p:spPr>
          <a:xfrm>
            <a:off x="609600" y="2057401"/>
            <a:ext cx="7620000" cy="4251960"/>
          </a:xfrm>
        </p:spPr>
        <p:txBody>
          <a:bodyPr/>
          <a:lstStyle/>
          <a:p>
            <a:r>
              <a:rPr lang="en-US" dirty="0" smtClean="0"/>
              <a:t>I believe that this career will not be taken over by technology because they will not be able to do what human resource manager does</a:t>
            </a:r>
          </a:p>
          <a:p>
            <a:r>
              <a:rPr lang="en-US" dirty="0" smtClean="0"/>
              <a:t>Technology will not be able to plan and organize a workforce</a:t>
            </a:r>
          </a:p>
          <a:p>
            <a:r>
              <a:rPr lang="en-US" dirty="0" smtClean="0"/>
              <a:t>It requires a lot of thinking which means technology is not that advanced yet to make these types of decisions.</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4267201"/>
            <a:ext cx="3622964" cy="2570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4419600"/>
            <a:ext cx="4114800" cy="241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82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7315200" cy="946212"/>
          </a:xfrm>
        </p:spPr>
        <p:txBody>
          <a:bodyPr>
            <a:noAutofit/>
          </a:bodyPr>
          <a:lstStyle/>
          <a:p>
            <a:r>
              <a:rPr lang="en-US" sz="3200" b="1" dirty="0" smtClean="0">
                <a:solidFill>
                  <a:schemeClr val="tx1"/>
                </a:solidFill>
              </a:rPr>
              <a:t>#6.</a:t>
            </a:r>
            <a:r>
              <a:rPr lang="en-US" sz="3200" dirty="0" smtClean="0"/>
              <a:t>Is </a:t>
            </a:r>
            <a:r>
              <a:rPr lang="en-US" sz="3200" dirty="0"/>
              <a:t>there a lot of competition in this career? </a:t>
            </a:r>
            <a:r>
              <a:rPr lang="en-US" sz="3200" b="1" dirty="0" smtClean="0">
                <a:solidFill>
                  <a:schemeClr val="tx1"/>
                </a:solidFill>
              </a:rPr>
              <a:t>#7.</a:t>
            </a:r>
            <a:r>
              <a:rPr lang="en-US" sz="3200" dirty="0" smtClean="0"/>
              <a:t>What </a:t>
            </a:r>
            <a:r>
              <a:rPr lang="en-US" sz="3200" dirty="0"/>
              <a:t>is the average wage for someone in this career?  Is there a chance of advancement?</a:t>
            </a:r>
          </a:p>
        </p:txBody>
      </p:sp>
      <p:sp>
        <p:nvSpPr>
          <p:cNvPr id="3" name="Content Placeholder 2"/>
          <p:cNvSpPr>
            <a:spLocks noGrp="1"/>
          </p:cNvSpPr>
          <p:nvPr>
            <p:ph idx="1"/>
          </p:nvPr>
        </p:nvSpPr>
        <p:spPr>
          <a:xfrm>
            <a:off x="838200" y="2133600"/>
            <a:ext cx="7315200" cy="4419599"/>
          </a:xfrm>
        </p:spPr>
        <p:txBody>
          <a:bodyPr>
            <a:noAutofit/>
          </a:bodyPr>
          <a:lstStyle/>
          <a:p>
            <a:r>
              <a:rPr lang="en-US" sz="2400" dirty="0"/>
              <a:t>strong competition can be expected for most positions</a:t>
            </a:r>
            <a:r>
              <a:rPr lang="en-US" sz="2400" dirty="0" smtClean="0"/>
              <a:t>.</a:t>
            </a:r>
            <a:endParaRPr lang="en-US" sz="2400" dirty="0"/>
          </a:p>
          <a:p>
            <a:r>
              <a:rPr lang="en-US" sz="2400" dirty="0"/>
              <a:t>Job opportunities should be good in the management of companies and enterprises industry as organizations continue to use outside firms to assist with some of their human resources functions. </a:t>
            </a:r>
            <a:endParaRPr lang="en-US" sz="2400" dirty="0" smtClean="0"/>
          </a:p>
          <a:p>
            <a:r>
              <a:rPr lang="en-US" sz="2400" dirty="0" smtClean="0"/>
              <a:t>Easier to get jobs with master’s degree or solid background of work experiences in human resources. </a:t>
            </a:r>
          </a:p>
          <a:p>
            <a:r>
              <a:rPr lang="en-US" sz="2400" dirty="0"/>
              <a:t>The median annual wage for human resources managers was $104,440 in May 2015.</a:t>
            </a:r>
          </a:p>
        </p:txBody>
      </p:sp>
    </p:spTree>
    <p:extLst>
      <p:ext uri="{BB962C8B-B14F-4D97-AF65-F5344CB8AC3E}">
        <p14:creationId xmlns:p14="http://schemas.microsoft.com/office/powerpoint/2010/main" val="2348641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315200" cy="1154097"/>
          </a:xfrm>
        </p:spPr>
        <p:txBody>
          <a:bodyPr>
            <a:normAutofit fontScale="90000"/>
          </a:bodyPr>
          <a:lstStyle/>
          <a:p>
            <a:r>
              <a:rPr lang="en-US" b="1" dirty="0" smtClean="0">
                <a:solidFill>
                  <a:schemeClr val="tx1"/>
                </a:solidFill>
              </a:rPr>
              <a:t>#8</a:t>
            </a:r>
            <a:r>
              <a:rPr lang="en-US" dirty="0" smtClean="0"/>
              <a:t>.What </a:t>
            </a:r>
            <a:r>
              <a:rPr lang="en-US" dirty="0"/>
              <a:t>training/education is required for this career?</a:t>
            </a:r>
          </a:p>
        </p:txBody>
      </p:sp>
      <p:sp>
        <p:nvSpPr>
          <p:cNvPr id="3" name="Content Placeholder 2"/>
          <p:cNvSpPr>
            <a:spLocks noGrp="1"/>
          </p:cNvSpPr>
          <p:nvPr>
            <p:ph idx="1"/>
          </p:nvPr>
        </p:nvSpPr>
        <p:spPr>
          <a:xfrm>
            <a:off x="914400" y="1752599"/>
            <a:ext cx="7315200" cy="4556761"/>
          </a:xfrm>
        </p:spPr>
        <p:txBody>
          <a:bodyPr>
            <a:normAutofit/>
          </a:bodyPr>
          <a:lstStyle/>
          <a:p>
            <a:r>
              <a:rPr lang="en-US" sz="2400" dirty="0" smtClean="0"/>
              <a:t>Most people are looking to hire someone with a master’s or bachelor’s degree.</a:t>
            </a:r>
          </a:p>
          <a:p>
            <a:r>
              <a:rPr lang="en-US" sz="2400" dirty="0"/>
              <a:t>Although a bachelor’s degree is sufficient for most positions, some jobs require a master’s degree. Candidates should have strong interpersonal </a:t>
            </a:r>
            <a:r>
              <a:rPr lang="en-US" sz="2400" dirty="0" smtClean="0"/>
              <a:t>skills.</a:t>
            </a:r>
          </a:p>
          <a:p>
            <a:r>
              <a:rPr lang="en-US" sz="2400" dirty="0" smtClean="0"/>
              <a:t>There </a:t>
            </a:r>
            <a:r>
              <a:rPr lang="en-US" sz="2400" dirty="0"/>
              <a:t>are bachelor’s degree programs in human resources. Alternatively, candidates may complete a bachelor’s degree in another field, such as </a:t>
            </a:r>
            <a:endParaRPr lang="en-US" sz="2400" dirty="0" smtClean="0"/>
          </a:p>
          <a:p>
            <a:r>
              <a:rPr lang="en-US" sz="2400" dirty="0" smtClean="0"/>
              <a:t>finance</a:t>
            </a:r>
          </a:p>
          <a:p>
            <a:r>
              <a:rPr lang="en-US" sz="2400" dirty="0" smtClean="0"/>
              <a:t>business management</a:t>
            </a:r>
          </a:p>
          <a:p>
            <a:r>
              <a:rPr lang="en-US" sz="2400" dirty="0" smtClean="0"/>
              <a:t>education</a:t>
            </a:r>
            <a:r>
              <a:rPr lang="en-US" sz="2400" dirty="0"/>
              <a:t>, or information </a:t>
            </a:r>
            <a:r>
              <a:rPr lang="en-US" sz="2400" dirty="0" smtClean="0"/>
              <a:t>technology</a:t>
            </a:r>
          </a:p>
        </p:txBody>
      </p:sp>
    </p:spTree>
    <p:extLst>
      <p:ext uri="{BB962C8B-B14F-4D97-AF65-F5344CB8AC3E}">
        <p14:creationId xmlns:p14="http://schemas.microsoft.com/office/powerpoint/2010/main" val="106650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315200" cy="1154097"/>
          </a:xfrm>
        </p:spPr>
        <p:txBody>
          <a:bodyPr>
            <a:normAutofit fontScale="90000"/>
          </a:bodyPr>
          <a:lstStyle/>
          <a:p>
            <a:r>
              <a:rPr lang="en-US" b="1" dirty="0" smtClean="0">
                <a:solidFill>
                  <a:schemeClr val="tx1"/>
                </a:solidFill>
              </a:rPr>
              <a:t>#9</a:t>
            </a:r>
            <a:r>
              <a:rPr lang="en-US" dirty="0" smtClean="0"/>
              <a:t>Gain/losses made by the unions or associations</a:t>
            </a:r>
            <a:endParaRPr lang="en-US" dirty="0"/>
          </a:p>
        </p:txBody>
      </p:sp>
      <p:sp>
        <p:nvSpPr>
          <p:cNvPr id="3" name="Content Placeholder 2"/>
          <p:cNvSpPr>
            <a:spLocks noGrp="1"/>
          </p:cNvSpPr>
          <p:nvPr>
            <p:ph idx="1"/>
          </p:nvPr>
        </p:nvSpPr>
        <p:spPr>
          <a:xfrm>
            <a:off x="914400" y="1600201"/>
            <a:ext cx="7315200" cy="4709160"/>
          </a:xfrm>
        </p:spPr>
        <p:txBody>
          <a:bodyPr/>
          <a:lstStyle/>
          <a:p>
            <a:r>
              <a:rPr lang="en-US" dirty="0"/>
              <a:t> </a:t>
            </a:r>
            <a:r>
              <a:rPr lang="en-US" sz="2400" dirty="0"/>
              <a:t>An HR manager's role in contract negotiations requires the ability to prepare employee benefits proposals, trade-offs and concessions that aid fruitful </a:t>
            </a:r>
            <a:r>
              <a:rPr lang="en-US" sz="2400" dirty="0" smtClean="0"/>
              <a:t>negotiations </a:t>
            </a:r>
          </a:p>
          <a:p>
            <a:pPr lvl="1"/>
            <a:r>
              <a:rPr lang="en-US" sz="2200" dirty="0" smtClean="0"/>
              <a:t>Collective bargaining agreement</a:t>
            </a:r>
            <a:endParaRPr lang="en-US" sz="1800" dirty="0" smtClean="0"/>
          </a:p>
          <a:p>
            <a:r>
              <a:rPr lang="en-US" sz="2400" dirty="0" smtClean="0"/>
              <a:t>Losses are based on the ones I listed </a:t>
            </a:r>
            <a:r>
              <a:rPr lang="en-US" sz="2400" dirty="0"/>
              <a:t>which </a:t>
            </a:r>
            <a:r>
              <a:rPr lang="en-US" sz="2400" dirty="0" smtClean="0"/>
              <a:t>were bargaining</a:t>
            </a:r>
            <a:r>
              <a:rPr lang="en-US" sz="2400" dirty="0"/>
              <a:t>, payroll, labor and union organization</a:t>
            </a:r>
          </a:p>
          <a:p>
            <a:endParaRPr lang="en-US"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572000"/>
            <a:ext cx="427672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2943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6007</TotalTime>
  <Words>2544</Words>
  <Application>Microsoft Office PowerPoint</Application>
  <PresentationFormat>On-screen Show (4:3)</PresentationFormat>
  <Paragraphs>144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Perspective</vt:lpstr>
      <vt:lpstr>CAREER CHOICES</vt:lpstr>
      <vt:lpstr>Career #1</vt:lpstr>
      <vt:lpstr>#1.Is there a union connected to this career? What has it been able to accomplish?  Has it had any problems in recent memory?</vt:lpstr>
      <vt:lpstr>#2.What is the outlook for this career over the next several years? #3What types of goods or services would this career produce and at what cost to you?</vt:lpstr>
      <vt:lpstr>#4.Is there a chance that this career could be outsourced or moved to a different location that may leave you laid off or having to relocate?</vt:lpstr>
      <vt:lpstr>#5.Is there a chance that technology could someday take this career and render you no longer needed?</vt:lpstr>
      <vt:lpstr>#6.Is there a lot of competition in this career? #7.What is the average wage for someone in this career?  Is there a chance of advancement?</vt:lpstr>
      <vt:lpstr>#8.What training/education is required for this career?</vt:lpstr>
      <vt:lpstr>#9Gain/losses made by the unions or associations</vt:lpstr>
      <vt:lpstr>#10How many years of education, training, and skills are required to fulfill the requirements for this profession? Why is this career is expected to expand in numbers, or decline over the next few years?</vt:lpstr>
      <vt:lpstr>#11Analyze this career and analyze why it’s paid the way it is?  Why is the pay scale average where it is?  (high/low)  Does this average pay make it worth it for you to pursue this job when you look at training, education, etc?</vt:lpstr>
      <vt:lpstr>Career #2</vt:lpstr>
      <vt:lpstr>#2.What is the outlook for this career over the next several years? #3.What types of goods or services would this career produce and at what cost to you?</vt:lpstr>
      <vt:lpstr>#4 is there a chance that this career could be outsourced or moved to a different location that may leave you laid off or having to relocate.#5.Is there a chance that technology could someday take this career and render you no longer needed?</vt:lpstr>
      <vt:lpstr>#6.Is there a lot of competition in this career? #7.What is the average wage for someone in this career?  Is there a chance of advancement?</vt:lpstr>
      <vt:lpstr>#8.What training/education is required for this career?</vt:lpstr>
      <vt:lpstr>#10How many years of education, training, and skills are required to fulfill the requirements for this profession? Why is this career is expected to expand in numbers, or decline over the next few years?</vt:lpstr>
      <vt:lpstr>#11Analyze this career and analyze why it’s paid the way it is?  Why is the pay scale average where it is?  (high/low)  Does this average pay make it worth it for you to pursue this job when you look at training, education, etc?</vt:lpstr>
      <vt:lpstr>Career #3</vt:lpstr>
      <vt:lpstr>#2.What is the outlook for this career over the next several years? #3.What types of goods or services would this career produce and at what cost to you?</vt:lpstr>
      <vt:lpstr>#4.Is there a chance that this career could be outsourced or moved to a different location that may leave you laid off or having to relocate?</vt:lpstr>
      <vt:lpstr>#5.Is there a chance that technology could someday take this career and render you no longer needed?</vt:lpstr>
      <vt:lpstr>#6.Is there a lot of competition in this career? #7.What is the average wage for someone in this career?  Is there a chance of advancement?</vt:lpstr>
      <vt:lpstr>#8.What training/education is required for this career?</vt:lpstr>
      <vt:lpstr>#10How many years of education, training, and skills are required to fulfill the requirements for this profession? Why is this career is expected to expand in numbers, or decline over the next few years?</vt:lpstr>
      <vt:lpstr>#11Analyze this career and analyze why it’s paid the way it is?  Why is the pay scale average where it is?  (high/low)  Does this average pay make it worth it for you to pursue this job when you look at training, education, etc.?</vt:lpstr>
      <vt:lpstr>WORK CITED</vt:lpstr>
    </vt:vector>
  </TitlesOfParts>
  <Company>Lindsay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CHOICES</dc:title>
  <dc:creator>User</dc:creator>
  <cp:lastModifiedBy>User</cp:lastModifiedBy>
  <cp:revision>81</cp:revision>
  <dcterms:created xsi:type="dcterms:W3CDTF">2016-12-11T01:51:09Z</dcterms:created>
  <dcterms:modified xsi:type="dcterms:W3CDTF">2017-01-13T18:44:00Z</dcterms:modified>
</cp:coreProperties>
</file>